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va Sans Bold Italics" charset="1" panose="020B0803030501040103"/>
      <p:regular r:id="rId22"/>
    </p:embeddedFont>
    <p:embeddedFont>
      <p:font typeface="Canva Sans Italics" charset="1" panose="020B0503030501040103"/>
      <p:regular r:id="rId23"/>
    </p:embeddedFont>
    <p:embeddedFont>
      <p:font typeface="Arimo" charset="1" panose="020B0604020202020204"/>
      <p:regular r:id="rId24"/>
    </p:embeddedFont>
    <p:embeddedFont>
      <p:font typeface="Arimo Bold" charset="1" panose="020B07040202020202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DAE27"/>
        </a:solidFill>
      </p:bgPr>
    </p:bg>
    <p:spTree>
      <p:nvGrpSpPr>
        <p:cNvPr id="1" name=""/>
        <p:cNvGrpSpPr/>
        <p:nvPr/>
      </p:nvGrpSpPr>
      <p:grpSpPr>
        <a:xfrm>
          <a:off x="0" y="0"/>
          <a:ext cx="0" cy="0"/>
          <a:chOff x="0" y="0"/>
          <a:chExt cx="0" cy="0"/>
        </a:xfrm>
      </p:grpSpPr>
      <p:sp>
        <p:nvSpPr>
          <p:cNvPr name="Freeform 2" id="2"/>
          <p:cNvSpPr/>
          <p:nvPr/>
        </p:nvSpPr>
        <p:spPr>
          <a:xfrm flipH="false" flipV="false" rot="0">
            <a:off x="3790645" y="4172617"/>
            <a:ext cx="14497050" cy="3857625"/>
          </a:xfrm>
          <a:custGeom>
            <a:avLst/>
            <a:gdLst/>
            <a:ahLst/>
            <a:cxnLst/>
            <a:rect r="r" b="b" t="t" l="l"/>
            <a:pathLst>
              <a:path h="3857625" w="14497050">
                <a:moveTo>
                  <a:pt x="0" y="0"/>
                </a:moveTo>
                <a:lnTo>
                  <a:pt x="14497050" y="0"/>
                </a:lnTo>
                <a:lnTo>
                  <a:pt x="14497050" y="3857625"/>
                </a:lnTo>
                <a:lnTo>
                  <a:pt x="0" y="3857625"/>
                </a:lnTo>
                <a:lnTo>
                  <a:pt x="0" y="0"/>
                </a:lnTo>
                <a:close/>
              </a:path>
            </a:pathLst>
          </a:custGeom>
          <a:blipFill>
            <a:blip r:embed="rId2"/>
            <a:stretch>
              <a:fillRect l="0" t="0" r="0" b="0"/>
            </a:stretch>
          </a:blipFill>
        </p:spPr>
      </p:sp>
      <p:sp>
        <p:nvSpPr>
          <p:cNvPr name="Freeform 3" id="3"/>
          <p:cNvSpPr/>
          <p:nvPr/>
        </p:nvSpPr>
        <p:spPr>
          <a:xfrm flipH="false" flipV="false" rot="0">
            <a:off x="0" y="1"/>
            <a:ext cx="14487525" cy="3933825"/>
          </a:xfrm>
          <a:custGeom>
            <a:avLst/>
            <a:gdLst/>
            <a:ahLst/>
            <a:cxnLst/>
            <a:rect r="r" b="b" t="t" l="l"/>
            <a:pathLst>
              <a:path h="3933825" w="14487525">
                <a:moveTo>
                  <a:pt x="0" y="0"/>
                </a:moveTo>
                <a:lnTo>
                  <a:pt x="14487525" y="0"/>
                </a:lnTo>
                <a:lnTo>
                  <a:pt x="14487525" y="3933825"/>
                </a:lnTo>
                <a:lnTo>
                  <a:pt x="0" y="3933825"/>
                </a:lnTo>
                <a:lnTo>
                  <a:pt x="0" y="0"/>
                </a:lnTo>
                <a:close/>
              </a:path>
            </a:pathLst>
          </a:custGeom>
          <a:blipFill>
            <a:blip r:embed="rId3"/>
            <a:stretch>
              <a:fillRect l="0" t="0" r="0" b="0"/>
            </a:stretch>
          </a:blipFill>
        </p:spPr>
      </p:sp>
      <p:sp>
        <p:nvSpPr>
          <p:cNvPr name="Freeform 4" id="4"/>
          <p:cNvSpPr/>
          <p:nvPr/>
        </p:nvSpPr>
        <p:spPr>
          <a:xfrm flipH="false" flipV="false" rot="0">
            <a:off x="723163" y="8030242"/>
            <a:ext cx="7930531" cy="2243679"/>
          </a:xfrm>
          <a:custGeom>
            <a:avLst/>
            <a:gdLst/>
            <a:ahLst/>
            <a:cxnLst/>
            <a:rect r="r" b="b" t="t" l="l"/>
            <a:pathLst>
              <a:path h="2243679" w="7930531">
                <a:moveTo>
                  <a:pt x="0" y="0"/>
                </a:moveTo>
                <a:lnTo>
                  <a:pt x="7930532" y="0"/>
                </a:lnTo>
                <a:lnTo>
                  <a:pt x="7930532" y="2243679"/>
                </a:lnTo>
                <a:lnTo>
                  <a:pt x="0" y="2243679"/>
                </a:lnTo>
                <a:lnTo>
                  <a:pt x="0" y="0"/>
                </a:lnTo>
                <a:close/>
              </a:path>
            </a:pathLst>
          </a:custGeom>
          <a:blipFill>
            <a:blip r:embed="rId4"/>
            <a:stretch>
              <a:fillRect l="0" t="0" r="0" b="0"/>
            </a:stretch>
          </a:blipFill>
        </p:spPr>
      </p:sp>
      <p:sp>
        <p:nvSpPr>
          <p:cNvPr name="TextBox 5" id="5"/>
          <p:cNvSpPr txBox="true"/>
          <p:nvPr/>
        </p:nvSpPr>
        <p:spPr>
          <a:xfrm rot="0">
            <a:off x="8653695" y="8742693"/>
            <a:ext cx="4346258" cy="926440"/>
          </a:xfrm>
          <a:prstGeom prst="rect">
            <a:avLst/>
          </a:prstGeom>
        </p:spPr>
        <p:txBody>
          <a:bodyPr anchor="t" rtlCol="false" tIns="0" lIns="0" bIns="0" rIns="0">
            <a:spAutoFit/>
          </a:bodyPr>
          <a:lstStyle/>
          <a:p>
            <a:pPr algn="l">
              <a:lnSpc>
                <a:spcPts val="7138"/>
              </a:lnSpc>
            </a:pPr>
            <a:r>
              <a:rPr lang="en-US" b="true" sz="5099" i="true">
                <a:solidFill>
                  <a:srgbClr val="697C9E"/>
                </a:solidFill>
                <a:latin typeface="Canva Sans Bold Italics"/>
                <a:ea typeface="Canva Sans Bold Italics"/>
                <a:cs typeface="Canva Sans Bold Italics"/>
                <a:sym typeface="Canva Sans Bold Italics"/>
              </a:rPr>
              <a:t>for the world</a:t>
            </a:r>
            <a:r>
              <a:rPr lang="en-US" sz="5099" i="true">
                <a:solidFill>
                  <a:srgbClr val="000000"/>
                </a:solidFill>
                <a:latin typeface="Canva Sans Italics"/>
                <a:ea typeface="Canva Sans Italics"/>
                <a:cs typeface="Canva Sans Italics"/>
                <a:sym typeface="Canva Sans Italics"/>
              </a:rPr>
              <a:t>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8A8E88"/>
        </a:solidFill>
      </p:bgPr>
    </p:bg>
    <p:spTree>
      <p:nvGrpSpPr>
        <p:cNvPr id="1" name=""/>
        <p:cNvGrpSpPr/>
        <p:nvPr/>
      </p:nvGrpSpPr>
      <p:grpSpPr>
        <a:xfrm>
          <a:off x="0" y="0"/>
          <a:ext cx="0" cy="0"/>
          <a:chOff x="0" y="0"/>
          <a:chExt cx="0" cy="0"/>
        </a:xfrm>
      </p:grpSpPr>
      <p:sp>
        <p:nvSpPr>
          <p:cNvPr name="Freeform 2" id="2"/>
          <p:cNvSpPr/>
          <p:nvPr/>
        </p:nvSpPr>
        <p:spPr>
          <a:xfrm flipH="false" flipV="false" rot="0">
            <a:off x="11052591" y="0"/>
            <a:ext cx="7235409" cy="10287000"/>
          </a:xfrm>
          <a:custGeom>
            <a:avLst/>
            <a:gdLst/>
            <a:ahLst/>
            <a:cxnLst/>
            <a:rect r="r" b="b" t="t" l="l"/>
            <a:pathLst>
              <a:path h="10287000" w="7235409">
                <a:moveTo>
                  <a:pt x="0" y="0"/>
                </a:moveTo>
                <a:lnTo>
                  <a:pt x="7235409" y="0"/>
                </a:lnTo>
                <a:lnTo>
                  <a:pt x="7235409" y="10287000"/>
                </a:lnTo>
                <a:lnTo>
                  <a:pt x="0" y="10287000"/>
                </a:lnTo>
                <a:lnTo>
                  <a:pt x="0" y="0"/>
                </a:lnTo>
                <a:close/>
              </a:path>
            </a:pathLst>
          </a:custGeom>
          <a:blipFill>
            <a:blip r:embed="rId2"/>
            <a:stretch>
              <a:fillRect l="0" t="0" r="-2550" b="0"/>
            </a:stretch>
          </a:blipFill>
        </p:spPr>
      </p:sp>
      <p:sp>
        <p:nvSpPr>
          <p:cNvPr name="TextBox 3" id="3"/>
          <p:cNvSpPr txBox="true"/>
          <p:nvPr/>
        </p:nvSpPr>
        <p:spPr>
          <a:xfrm rot="0">
            <a:off x="1516835" y="933450"/>
            <a:ext cx="8581339" cy="8620125"/>
          </a:xfrm>
          <a:prstGeom prst="rect">
            <a:avLst/>
          </a:prstGeom>
        </p:spPr>
        <p:txBody>
          <a:bodyPr anchor="t" rtlCol="false" tIns="0" lIns="0" bIns="0" rIns="0">
            <a:spAutoFit/>
          </a:bodyPr>
          <a:lstStyle/>
          <a:p>
            <a:pPr algn="l">
              <a:lnSpc>
                <a:spcPts val="5040"/>
              </a:lnSpc>
              <a:spcBef>
                <a:spcPct val="0"/>
              </a:spcBef>
            </a:pPr>
            <a:r>
              <a:rPr lang="en-US" b="true" sz="3600" spc="719">
                <a:solidFill>
                  <a:srgbClr val="FFFFFF"/>
                </a:solidFill>
                <a:latin typeface="Arimo Bold"/>
                <a:ea typeface="Arimo Bold"/>
                <a:cs typeface="Arimo Bold"/>
                <a:sym typeface="Arimo Bold"/>
              </a:rPr>
              <a:t>COVERS FOR THE WORLD</a:t>
            </a:r>
          </a:p>
          <a:p>
            <a:pPr algn="l">
              <a:lnSpc>
                <a:spcPts val="3359"/>
              </a:lnSpc>
              <a:spcBef>
                <a:spcPct val="0"/>
              </a:spcBef>
            </a:pPr>
          </a:p>
          <a:p>
            <a:pPr algn="l">
              <a:lnSpc>
                <a:spcPts val="3359"/>
              </a:lnSpc>
              <a:spcBef>
                <a:spcPct val="0"/>
              </a:spcBef>
            </a:pPr>
            <a:r>
              <a:rPr lang="en-US" sz="2400" spc="480">
                <a:solidFill>
                  <a:srgbClr val="FFFFFF"/>
                </a:solidFill>
                <a:latin typeface="Arimo"/>
                <a:ea typeface="Arimo"/>
                <a:cs typeface="Arimo"/>
                <a:sym typeface="Arimo"/>
              </a:rPr>
              <a:t>Exhibition opening on the occasion of the inauguration of the SHARE – Global Knowledge Centre for Accessible Care</a:t>
            </a:r>
          </a:p>
          <a:p>
            <a:pPr algn="l">
              <a:lnSpc>
                <a:spcPts val="3359"/>
              </a:lnSpc>
              <a:spcBef>
                <a:spcPct val="0"/>
              </a:spcBef>
            </a:pPr>
          </a:p>
          <a:p>
            <a:pPr algn="l">
              <a:lnSpc>
                <a:spcPts val="3359"/>
              </a:lnSpc>
              <a:spcBef>
                <a:spcPct val="0"/>
              </a:spcBef>
            </a:pPr>
            <a:r>
              <a:rPr lang="en-US" sz="2400" spc="480">
                <a:solidFill>
                  <a:srgbClr val="FFFFFF"/>
                </a:solidFill>
                <a:latin typeface="Arimo"/>
                <a:ea typeface="Arimo"/>
                <a:cs typeface="Arimo"/>
                <a:sym typeface="Arimo"/>
              </a:rPr>
              <a:t>Address: SHARE Knowledge Centre, Makongoro Street, Shanty Town, Moshi Town, Kilimanjaro, Tanzania</a:t>
            </a:r>
          </a:p>
          <a:p>
            <a:pPr algn="l">
              <a:lnSpc>
                <a:spcPts val="3359"/>
              </a:lnSpc>
              <a:spcBef>
                <a:spcPct val="0"/>
              </a:spcBef>
            </a:pPr>
          </a:p>
          <a:p>
            <a:pPr algn="l">
              <a:lnSpc>
                <a:spcPts val="3359"/>
              </a:lnSpc>
              <a:spcBef>
                <a:spcPct val="0"/>
              </a:spcBef>
            </a:pPr>
            <a:r>
              <a:rPr lang="en-US" sz="2400" spc="480">
                <a:solidFill>
                  <a:srgbClr val="FFFFFF"/>
                </a:solidFill>
                <a:latin typeface="Arimo"/>
                <a:ea typeface="Arimo"/>
                <a:cs typeface="Arimo"/>
                <a:sym typeface="Arimo"/>
              </a:rPr>
              <a:t>Wednesday, </a:t>
            </a:r>
            <a:r>
              <a:rPr lang="en-US" b="true" sz="2400" spc="480">
                <a:solidFill>
                  <a:srgbClr val="FFFFFF"/>
                </a:solidFill>
                <a:latin typeface="Arimo Bold"/>
                <a:ea typeface="Arimo Bold"/>
                <a:cs typeface="Arimo Bold"/>
                <a:sym typeface="Arimo Bold"/>
              </a:rPr>
              <a:t>3 December 2025</a:t>
            </a:r>
            <a:r>
              <a:rPr lang="en-US" sz="2400" spc="480">
                <a:solidFill>
                  <a:srgbClr val="FFFFFF"/>
                </a:solidFill>
                <a:latin typeface="Arimo"/>
                <a:ea typeface="Arimo"/>
                <a:cs typeface="Arimo"/>
                <a:sym typeface="Arimo"/>
              </a:rPr>
              <a:t> at 11:00am International Day of Persons with Disabilities</a:t>
            </a:r>
          </a:p>
          <a:p>
            <a:pPr algn="l">
              <a:lnSpc>
                <a:spcPts val="3359"/>
              </a:lnSpc>
              <a:spcBef>
                <a:spcPct val="0"/>
              </a:spcBef>
            </a:pPr>
          </a:p>
          <a:p>
            <a:pPr algn="l">
              <a:lnSpc>
                <a:spcPts val="3359"/>
              </a:lnSpc>
              <a:spcBef>
                <a:spcPct val="0"/>
              </a:spcBef>
            </a:pPr>
            <a:r>
              <a:rPr lang="en-US" b="true" sz="2400" spc="480">
                <a:solidFill>
                  <a:srgbClr val="FFFFFF"/>
                </a:solidFill>
                <a:latin typeface="Arimo Bold"/>
                <a:ea typeface="Arimo Bold"/>
                <a:cs typeface="Arimo Bold"/>
                <a:sym typeface="Arimo Bold"/>
              </a:rPr>
              <a:t>Participating Artists</a:t>
            </a:r>
          </a:p>
          <a:p>
            <a:pPr algn="l">
              <a:lnSpc>
                <a:spcPts val="3359"/>
              </a:lnSpc>
              <a:spcBef>
                <a:spcPct val="0"/>
              </a:spcBef>
            </a:pPr>
            <a:r>
              <a:rPr lang="en-US" sz="2400" spc="480">
                <a:solidFill>
                  <a:srgbClr val="FFFFFF"/>
                </a:solidFill>
                <a:latin typeface="Arimo"/>
                <a:ea typeface="Arimo"/>
                <a:cs typeface="Arimo"/>
                <a:sym typeface="Arimo"/>
              </a:rPr>
              <a:t>Prince John Hugo · Lightness Jonas · Pierre Mertens · David Valerian Mlay · Lilian Munuo</a:t>
            </a:r>
          </a:p>
          <a:p>
            <a:pPr algn="l">
              <a:lnSpc>
                <a:spcPts val="3359"/>
              </a:lnSpc>
              <a:spcBef>
                <a:spcPct val="0"/>
              </a:spcBef>
            </a:pPr>
          </a:p>
          <a:p>
            <a:pPr algn="l">
              <a:lnSpc>
                <a:spcPts val="3359"/>
              </a:lnSpc>
              <a:spcBef>
                <a:spcPct val="0"/>
              </a:spcBef>
            </a:pPr>
            <a:r>
              <a:rPr lang="en-US" b="true" sz="2400" spc="480">
                <a:solidFill>
                  <a:srgbClr val="FFFFFF"/>
                </a:solidFill>
                <a:latin typeface="Arimo Bold"/>
                <a:ea typeface="Arimo Bold"/>
                <a:cs typeface="Arimo Bold"/>
                <a:sym typeface="Arimo Bold"/>
              </a:rPr>
              <a:t>Curator</a:t>
            </a:r>
            <a:r>
              <a:rPr lang="en-US" sz="2400" spc="480">
                <a:solidFill>
                  <a:srgbClr val="FFFFFF"/>
                </a:solidFill>
                <a:latin typeface="Arimo"/>
                <a:ea typeface="Arimo"/>
                <a:cs typeface="Arimo"/>
                <a:sym typeface="Arimo"/>
              </a:rPr>
              <a:t>: Edith Doove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A8663D"/>
        </a:solidFill>
      </p:bgPr>
    </p:bg>
    <p:spTree>
      <p:nvGrpSpPr>
        <p:cNvPr id="1" name=""/>
        <p:cNvGrpSpPr/>
        <p:nvPr/>
      </p:nvGrpSpPr>
      <p:grpSpPr>
        <a:xfrm>
          <a:off x="0" y="0"/>
          <a:ext cx="0" cy="0"/>
          <a:chOff x="0" y="0"/>
          <a:chExt cx="0" cy="0"/>
        </a:xfrm>
      </p:grpSpPr>
      <p:sp>
        <p:nvSpPr>
          <p:cNvPr name="Freeform 2" id="2"/>
          <p:cNvSpPr/>
          <p:nvPr/>
        </p:nvSpPr>
        <p:spPr>
          <a:xfrm flipH="false" flipV="false" rot="0">
            <a:off x="10328262" y="0"/>
            <a:ext cx="7924800" cy="10287000"/>
          </a:xfrm>
          <a:custGeom>
            <a:avLst/>
            <a:gdLst/>
            <a:ahLst/>
            <a:cxnLst/>
            <a:rect r="r" b="b" t="t" l="l"/>
            <a:pathLst>
              <a:path h="10287000" w="7924800">
                <a:moveTo>
                  <a:pt x="0" y="0"/>
                </a:moveTo>
                <a:lnTo>
                  <a:pt x="7924800" y="0"/>
                </a:lnTo>
                <a:lnTo>
                  <a:pt x="79248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6880945" y="6111199"/>
            <a:ext cx="2263055" cy="2263055"/>
          </a:xfrm>
          <a:custGeom>
            <a:avLst/>
            <a:gdLst/>
            <a:ahLst/>
            <a:cxnLst/>
            <a:rect r="r" b="b" t="t" l="l"/>
            <a:pathLst>
              <a:path h="2263055" w="2263055">
                <a:moveTo>
                  <a:pt x="0" y="0"/>
                </a:moveTo>
                <a:lnTo>
                  <a:pt x="2263055" y="0"/>
                </a:lnTo>
                <a:lnTo>
                  <a:pt x="2263055" y="2263055"/>
                </a:lnTo>
                <a:lnTo>
                  <a:pt x="0" y="2263055"/>
                </a:lnTo>
                <a:lnTo>
                  <a:pt x="0" y="0"/>
                </a:lnTo>
                <a:close/>
              </a:path>
            </a:pathLst>
          </a:custGeom>
          <a:blipFill>
            <a:blip r:embed="rId3"/>
            <a:stretch>
              <a:fillRect l="0" t="0" r="0" b="0"/>
            </a:stretch>
          </a:blipFill>
        </p:spPr>
      </p:sp>
      <p:sp>
        <p:nvSpPr>
          <p:cNvPr name="TextBox 4" id="4"/>
          <p:cNvSpPr txBox="true"/>
          <p:nvPr/>
        </p:nvSpPr>
        <p:spPr>
          <a:xfrm rot="0">
            <a:off x="795150" y="3339608"/>
            <a:ext cx="9533113" cy="7240838"/>
          </a:xfrm>
          <a:prstGeom prst="rect">
            <a:avLst/>
          </a:prstGeom>
        </p:spPr>
        <p:txBody>
          <a:bodyPr anchor="t" rtlCol="false" tIns="0" lIns="0" bIns="0" rIns="0">
            <a:spAutoFit/>
          </a:bodyPr>
          <a:lstStyle/>
          <a:p>
            <a:pPr algn="l">
              <a:lnSpc>
                <a:spcPts val="3627"/>
              </a:lnSpc>
            </a:pPr>
            <a:r>
              <a:rPr lang="en-US" sz="2481" spc="27">
                <a:solidFill>
                  <a:srgbClr val="FFFFFF"/>
                </a:solidFill>
                <a:latin typeface="Arimo"/>
                <a:ea typeface="Arimo"/>
                <a:cs typeface="Arimo"/>
                <a:sym typeface="Arimo"/>
              </a:rPr>
              <a:t>Pierre Mertens and B</a:t>
            </a:r>
            <a:r>
              <a:rPr lang="en-US" sz="2481" spc="27">
                <a:solidFill>
                  <a:srgbClr val="FFFFFF"/>
                </a:solidFill>
                <a:latin typeface="Arimo"/>
                <a:ea typeface="Arimo"/>
                <a:cs typeface="Arimo"/>
                <a:sym typeface="Arimo"/>
              </a:rPr>
              <a:t>ureau Doove are looking for partners worldwide to further develop the Covers for the World program. We invite museums or institutions that want to connect art and social engagement, as well as galleries and art journals interested in exploring the tension between image and activism, to collaborate. </a:t>
            </a:r>
          </a:p>
          <a:p>
            <a:pPr algn="l">
              <a:lnSpc>
                <a:spcPts val="3627"/>
              </a:lnSpc>
            </a:pPr>
          </a:p>
          <a:p>
            <a:pPr algn="l">
              <a:lnSpc>
                <a:spcPts val="3627"/>
              </a:lnSpc>
            </a:pPr>
          </a:p>
          <a:p>
            <a:pPr algn="l">
              <a:lnSpc>
                <a:spcPts val="3627"/>
              </a:lnSpc>
            </a:pPr>
          </a:p>
          <a:p>
            <a:pPr algn="l">
              <a:lnSpc>
                <a:spcPts val="3627"/>
              </a:lnSpc>
            </a:pPr>
            <a:r>
              <a:rPr lang="en-US" sz="2481" spc="27">
                <a:solidFill>
                  <a:srgbClr val="FFFFFF"/>
                </a:solidFill>
                <a:latin typeface="Arimo"/>
                <a:ea typeface="Arimo"/>
                <a:cs typeface="Arimo"/>
                <a:sym typeface="Arimo"/>
              </a:rPr>
              <a:t>Here, you can support this project.</a:t>
            </a:r>
          </a:p>
          <a:p>
            <a:pPr algn="l">
              <a:lnSpc>
                <a:spcPts val="3627"/>
              </a:lnSpc>
            </a:pPr>
          </a:p>
          <a:p>
            <a:pPr algn="l">
              <a:lnSpc>
                <a:spcPts val="3627"/>
              </a:lnSpc>
            </a:pPr>
          </a:p>
          <a:p>
            <a:pPr algn="l">
              <a:lnSpc>
                <a:spcPts val="3627"/>
              </a:lnSpc>
            </a:pPr>
          </a:p>
          <a:p>
            <a:pPr algn="l">
              <a:lnSpc>
                <a:spcPts val="3627"/>
              </a:lnSpc>
            </a:pPr>
          </a:p>
          <a:p>
            <a:pPr algn="l">
              <a:lnSpc>
                <a:spcPts val="3627"/>
              </a:lnSpc>
            </a:pPr>
          </a:p>
          <a:p>
            <a:pPr algn="l">
              <a:lnSpc>
                <a:spcPts val="3627"/>
              </a:lnSpc>
            </a:pPr>
          </a:p>
        </p:txBody>
      </p:sp>
      <p:sp>
        <p:nvSpPr>
          <p:cNvPr name="TextBox 5" id="5"/>
          <p:cNvSpPr txBox="true"/>
          <p:nvPr/>
        </p:nvSpPr>
        <p:spPr>
          <a:xfrm rot="0">
            <a:off x="1028700" y="1879108"/>
            <a:ext cx="7149113" cy="706374"/>
          </a:xfrm>
          <a:prstGeom prst="rect">
            <a:avLst/>
          </a:prstGeom>
        </p:spPr>
        <p:txBody>
          <a:bodyPr anchor="t" rtlCol="false" tIns="0" lIns="0" bIns="0" rIns="0">
            <a:spAutoFit/>
          </a:bodyPr>
          <a:lstStyle/>
          <a:p>
            <a:pPr algn="l">
              <a:lnSpc>
                <a:spcPts val="5691"/>
              </a:lnSpc>
            </a:pPr>
            <a:r>
              <a:rPr lang="en-US" b="true" sz="4065" spc="813">
                <a:solidFill>
                  <a:srgbClr val="FFFFFF"/>
                </a:solidFill>
                <a:latin typeface="Arimo Bold"/>
                <a:ea typeface="Arimo Bold"/>
                <a:cs typeface="Arimo Bold"/>
                <a:sym typeface="Arimo Bold"/>
              </a:rPr>
              <a:t>Will y</a:t>
            </a:r>
            <a:r>
              <a:rPr lang="en-US" b="true" sz="4065" spc="813">
                <a:solidFill>
                  <a:srgbClr val="FFFFFF"/>
                </a:solidFill>
                <a:latin typeface="Arimo Bold"/>
                <a:ea typeface="Arimo Bold"/>
                <a:cs typeface="Arimo Bold"/>
                <a:sym typeface="Arimo Bold"/>
              </a:rPr>
              <a:t>ou join us?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E6C6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397165" cy="10287000"/>
          </a:xfrm>
          <a:custGeom>
            <a:avLst/>
            <a:gdLst/>
            <a:ahLst/>
            <a:cxnLst/>
            <a:rect r="r" b="b" t="t" l="l"/>
            <a:pathLst>
              <a:path h="10287000" w="9397165">
                <a:moveTo>
                  <a:pt x="0" y="0"/>
                </a:moveTo>
                <a:lnTo>
                  <a:pt x="9397165" y="0"/>
                </a:lnTo>
                <a:lnTo>
                  <a:pt x="9397165" y="10287000"/>
                </a:lnTo>
                <a:lnTo>
                  <a:pt x="0" y="10287000"/>
                </a:lnTo>
                <a:lnTo>
                  <a:pt x="0" y="0"/>
                </a:lnTo>
                <a:close/>
              </a:path>
            </a:pathLst>
          </a:custGeom>
          <a:blipFill>
            <a:blip r:embed="rId2"/>
            <a:stretch>
              <a:fillRect l="-8907" t="0" r="-8907" b="0"/>
            </a:stretch>
          </a:blipFill>
        </p:spPr>
      </p:sp>
      <p:sp>
        <p:nvSpPr>
          <p:cNvPr name="TextBox 3" id="3"/>
          <p:cNvSpPr txBox="true"/>
          <p:nvPr/>
        </p:nvSpPr>
        <p:spPr>
          <a:xfrm rot="0">
            <a:off x="10010174" y="699084"/>
            <a:ext cx="7447996" cy="8831681"/>
          </a:xfrm>
          <a:prstGeom prst="rect">
            <a:avLst/>
          </a:prstGeom>
        </p:spPr>
        <p:txBody>
          <a:bodyPr anchor="t" rtlCol="false" tIns="0" lIns="0" bIns="0" rIns="0">
            <a:spAutoFit/>
          </a:bodyPr>
          <a:lstStyle/>
          <a:p>
            <a:pPr algn="l">
              <a:lnSpc>
                <a:spcPts val="3359"/>
              </a:lnSpc>
              <a:spcBef>
                <a:spcPct val="0"/>
              </a:spcBef>
            </a:pPr>
            <a:r>
              <a:rPr lang="en-US" sz="2400" spc="480">
                <a:solidFill>
                  <a:srgbClr val="FFFFFF"/>
                </a:solidFill>
                <a:latin typeface="Arimo"/>
                <a:ea typeface="Arimo"/>
                <a:cs typeface="Arimo"/>
                <a:sym typeface="Arimo"/>
              </a:rPr>
              <a:t>C</a:t>
            </a:r>
            <a:r>
              <a:rPr lang="en-US" sz="2400" spc="480">
                <a:solidFill>
                  <a:srgbClr val="FFFFFF"/>
                </a:solidFill>
                <a:latin typeface="Arimo"/>
                <a:ea typeface="Arimo"/>
                <a:cs typeface="Arimo"/>
                <a:sym typeface="Arimo"/>
              </a:rPr>
              <a:t>overs creates space for reflection, discomfort, and connection. Each drawing is a call for care — for every child at risk of dying while waiting for treatment, or living in a place where care is reserved for the privileged.</a:t>
            </a:r>
          </a:p>
          <a:p>
            <a:pPr algn="l">
              <a:lnSpc>
                <a:spcPts val="3359"/>
              </a:lnSpc>
              <a:spcBef>
                <a:spcPct val="0"/>
              </a:spcBef>
            </a:pPr>
          </a:p>
          <a:p>
            <a:pPr algn="l">
              <a:lnSpc>
                <a:spcPts val="3359"/>
              </a:lnSpc>
              <a:spcBef>
                <a:spcPct val="0"/>
              </a:spcBef>
            </a:pPr>
            <a:r>
              <a:rPr lang="en-US" sz="2400" spc="480">
                <a:solidFill>
                  <a:srgbClr val="FFFFFF"/>
                </a:solidFill>
                <a:latin typeface="Arimo"/>
                <a:ea typeface="Arimo"/>
                <a:cs typeface="Arimo"/>
                <a:sym typeface="Arimo"/>
              </a:rPr>
              <a:t>Every sold work thus becomes part of a double story: one of artistic expression and one of concrete support for a vulnerable life.</a:t>
            </a:r>
          </a:p>
          <a:p>
            <a:pPr algn="l">
              <a:lnSpc>
                <a:spcPts val="3359"/>
              </a:lnSpc>
              <a:spcBef>
                <a:spcPct val="0"/>
              </a:spcBef>
            </a:pPr>
          </a:p>
          <a:p>
            <a:pPr algn="l">
              <a:lnSpc>
                <a:spcPts val="3768"/>
              </a:lnSpc>
              <a:spcBef>
                <a:spcPct val="0"/>
              </a:spcBef>
            </a:pPr>
            <a:r>
              <a:rPr lang="en-US" sz="2692" spc="538">
                <a:solidFill>
                  <a:srgbClr val="FFFFFF"/>
                </a:solidFill>
                <a:latin typeface="Arimo"/>
                <a:ea typeface="Arimo"/>
                <a:cs typeface="Arimo"/>
                <a:sym typeface="Arimo"/>
              </a:rPr>
              <a:t>Exhibitions can open powerful debates between art, time, decolonization, ethics, and social engagement. Those who share this vision are invited to contact Bureau Doove for possible collaboration.</a:t>
            </a:r>
          </a:p>
          <a:p>
            <a:pPr algn="l">
              <a:lnSpc>
                <a:spcPts val="3768"/>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0106"/>
        </a:solidFill>
      </p:bgPr>
    </p:bg>
    <p:spTree>
      <p:nvGrpSpPr>
        <p:cNvPr id="1" name=""/>
        <p:cNvGrpSpPr/>
        <p:nvPr/>
      </p:nvGrpSpPr>
      <p:grpSpPr>
        <a:xfrm>
          <a:off x="0" y="0"/>
          <a:ext cx="0" cy="0"/>
          <a:chOff x="0" y="0"/>
          <a:chExt cx="0" cy="0"/>
        </a:xfrm>
      </p:grpSpPr>
      <p:sp>
        <p:nvSpPr>
          <p:cNvPr name="Freeform 2" id="2"/>
          <p:cNvSpPr/>
          <p:nvPr/>
        </p:nvSpPr>
        <p:spPr>
          <a:xfrm flipH="false" flipV="false" rot="0">
            <a:off x="0" y="-288607"/>
            <a:ext cx="23501350" cy="10575607"/>
          </a:xfrm>
          <a:custGeom>
            <a:avLst/>
            <a:gdLst/>
            <a:ahLst/>
            <a:cxnLst/>
            <a:rect r="r" b="b" t="t" l="l"/>
            <a:pathLst>
              <a:path h="10575607" w="23501350">
                <a:moveTo>
                  <a:pt x="0" y="0"/>
                </a:moveTo>
                <a:lnTo>
                  <a:pt x="23501350" y="0"/>
                </a:lnTo>
                <a:lnTo>
                  <a:pt x="23501350" y="10575607"/>
                </a:lnTo>
                <a:lnTo>
                  <a:pt x="0" y="10575607"/>
                </a:lnTo>
                <a:lnTo>
                  <a:pt x="0" y="0"/>
                </a:lnTo>
                <a:close/>
              </a:path>
            </a:pathLst>
          </a:custGeom>
          <a:blipFill>
            <a:blip r:embed="rId2"/>
            <a:stretch>
              <a:fillRect l="-8525" t="0" r="-909" b="-9213"/>
            </a:stretch>
          </a:blipFill>
        </p:spPr>
      </p:sp>
      <p:sp>
        <p:nvSpPr>
          <p:cNvPr name="Freeform 3" id="3"/>
          <p:cNvSpPr/>
          <p:nvPr/>
        </p:nvSpPr>
        <p:spPr>
          <a:xfrm flipH="false" flipV="false" rot="0">
            <a:off x="1028700" y="2338499"/>
            <a:ext cx="5197690" cy="7295164"/>
          </a:xfrm>
          <a:custGeom>
            <a:avLst/>
            <a:gdLst/>
            <a:ahLst/>
            <a:cxnLst/>
            <a:rect r="r" b="b" t="t" l="l"/>
            <a:pathLst>
              <a:path h="7295164" w="5197690">
                <a:moveTo>
                  <a:pt x="0" y="0"/>
                </a:moveTo>
                <a:lnTo>
                  <a:pt x="5197690" y="0"/>
                </a:lnTo>
                <a:lnTo>
                  <a:pt x="5197690" y="7295164"/>
                </a:lnTo>
                <a:lnTo>
                  <a:pt x="0" y="7295164"/>
                </a:lnTo>
                <a:lnTo>
                  <a:pt x="0" y="0"/>
                </a:lnTo>
                <a:close/>
              </a:path>
            </a:pathLst>
          </a:custGeom>
          <a:blipFill>
            <a:blip r:embed="rId3"/>
            <a:stretch>
              <a:fillRect l="-11495" t="-11495" r="-17524" b="-17524"/>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BD8842"/>
        </a:solidFill>
      </p:bgPr>
    </p:bg>
    <p:spTree>
      <p:nvGrpSpPr>
        <p:cNvPr id="1" name=""/>
        <p:cNvGrpSpPr/>
        <p:nvPr/>
      </p:nvGrpSpPr>
      <p:grpSpPr>
        <a:xfrm>
          <a:off x="0" y="0"/>
          <a:ext cx="0" cy="0"/>
          <a:chOff x="0" y="0"/>
          <a:chExt cx="0" cy="0"/>
        </a:xfrm>
      </p:grpSpPr>
      <p:sp>
        <p:nvSpPr>
          <p:cNvPr name="Freeform 2" id="2"/>
          <p:cNvSpPr/>
          <p:nvPr/>
        </p:nvSpPr>
        <p:spPr>
          <a:xfrm flipH="false" flipV="false" rot="0">
            <a:off x="32552" y="9525"/>
            <a:ext cx="8171278" cy="10287000"/>
          </a:xfrm>
          <a:custGeom>
            <a:avLst/>
            <a:gdLst/>
            <a:ahLst/>
            <a:cxnLst/>
            <a:rect r="r" b="b" t="t" l="l"/>
            <a:pathLst>
              <a:path h="10287000" w="8171278">
                <a:moveTo>
                  <a:pt x="0" y="0"/>
                </a:moveTo>
                <a:lnTo>
                  <a:pt x="8171278" y="0"/>
                </a:lnTo>
                <a:lnTo>
                  <a:pt x="8171278" y="10287000"/>
                </a:lnTo>
                <a:lnTo>
                  <a:pt x="0" y="10287000"/>
                </a:lnTo>
                <a:lnTo>
                  <a:pt x="0" y="0"/>
                </a:lnTo>
                <a:close/>
              </a:path>
            </a:pathLst>
          </a:custGeom>
          <a:blipFill>
            <a:blip r:embed="rId2"/>
            <a:stretch>
              <a:fillRect l="0" t="0" r="-14" b="-5925"/>
            </a:stretch>
          </a:blipFill>
        </p:spPr>
      </p:sp>
      <p:sp>
        <p:nvSpPr>
          <p:cNvPr name="Freeform 3" id="3"/>
          <p:cNvSpPr/>
          <p:nvPr/>
        </p:nvSpPr>
        <p:spPr>
          <a:xfrm flipH="false" flipV="false" rot="0">
            <a:off x="12380986" y="495326"/>
            <a:ext cx="4608668" cy="2631556"/>
          </a:xfrm>
          <a:custGeom>
            <a:avLst/>
            <a:gdLst/>
            <a:ahLst/>
            <a:cxnLst/>
            <a:rect r="r" b="b" t="t" l="l"/>
            <a:pathLst>
              <a:path h="2631556" w="4608668">
                <a:moveTo>
                  <a:pt x="0" y="0"/>
                </a:moveTo>
                <a:lnTo>
                  <a:pt x="4608668" y="0"/>
                </a:lnTo>
                <a:lnTo>
                  <a:pt x="4608668" y="2631556"/>
                </a:lnTo>
                <a:lnTo>
                  <a:pt x="0" y="2631556"/>
                </a:lnTo>
                <a:lnTo>
                  <a:pt x="0" y="0"/>
                </a:lnTo>
                <a:close/>
              </a:path>
            </a:pathLst>
          </a:custGeom>
          <a:blipFill>
            <a:blip r:embed="rId3"/>
            <a:stretch>
              <a:fillRect l="0" t="0" r="0" b="0"/>
            </a:stretch>
          </a:blipFill>
        </p:spPr>
      </p:sp>
      <p:sp>
        <p:nvSpPr>
          <p:cNvPr name="TextBox 4" id="4"/>
          <p:cNvSpPr txBox="true"/>
          <p:nvPr/>
        </p:nvSpPr>
        <p:spPr>
          <a:xfrm rot="0">
            <a:off x="8485512" y="5067300"/>
            <a:ext cx="9253000" cy="4467606"/>
          </a:xfrm>
          <a:prstGeom prst="rect">
            <a:avLst/>
          </a:prstGeom>
        </p:spPr>
        <p:txBody>
          <a:bodyPr anchor="t" rtlCol="false" tIns="0" lIns="0" bIns="0" rIns="0">
            <a:spAutoFit/>
          </a:bodyPr>
          <a:lstStyle/>
          <a:p>
            <a:pPr algn="l">
              <a:lnSpc>
                <a:spcPts val="3551"/>
              </a:lnSpc>
            </a:pPr>
            <a:r>
              <a:rPr lang="en-US" sz="2400" spc="26">
                <a:solidFill>
                  <a:srgbClr val="FFFFFF"/>
                </a:solidFill>
                <a:latin typeface="Arimo"/>
                <a:ea typeface="Arimo"/>
                <a:cs typeface="Arimo"/>
                <a:sym typeface="Arimo"/>
              </a:rPr>
              <a:t>Every 30 seconds, a child is born with spina bifida and/or hydrocephalus. Survival begins with immediate treatment and accessible care. The Child-Help Knowledge Center translates global expertise into affordable solutions and supports national networks for change. </a:t>
            </a:r>
          </a:p>
          <a:p>
            <a:pPr algn="l">
              <a:lnSpc>
                <a:spcPts val="3551"/>
              </a:lnSpc>
            </a:pPr>
          </a:p>
          <a:p>
            <a:pPr algn="l">
              <a:lnSpc>
                <a:spcPts val="3551"/>
              </a:lnSpc>
            </a:pPr>
            <a:r>
              <a:rPr lang="en-US" sz="2400" spc="26">
                <a:solidFill>
                  <a:srgbClr val="FFFFFF"/>
                </a:solidFill>
                <a:latin typeface="Arimo"/>
                <a:ea typeface="Arimo"/>
                <a:cs typeface="Arimo"/>
                <a:sym typeface="Arimo"/>
              </a:rPr>
              <a:t>Child-Help was born out of the solidarity of parents of children with spina bifida worldwide. Because the organization works only with and from within the community in the Global South, it is an example of equal partnership.</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B2A892"/>
        </a:solidFill>
      </p:bgPr>
    </p:bg>
    <p:spTree>
      <p:nvGrpSpPr>
        <p:cNvPr id="1" name=""/>
        <p:cNvGrpSpPr/>
        <p:nvPr/>
      </p:nvGrpSpPr>
      <p:grpSpPr>
        <a:xfrm>
          <a:off x="0" y="0"/>
          <a:ext cx="0" cy="0"/>
          <a:chOff x="0" y="0"/>
          <a:chExt cx="0" cy="0"/>
        </a:xfrm>
      </p:grpSpPr>
      <p:sp>
        <p:nvSpPr>
          <p:cNvPr name="Freeform 2" id="2"/>
          <p:cNvSpPr/>
          <p:nvPr/>
        </p:nvSpPr>
        <p:spPr>
          <a:xfrm flipH="false" flipV="false" rot="0">
            <a:off x="10308109" y="0"/>
            <a:ext cx="7968486" cy="10287000"/>
          </a:xfrm>
          <a:custGeom>
            <a:avLst/>
            <a:gdLst/>
            <a:ahLst/>
            <a:cxnLst/>
            <a:rect r="r" b="b" t="t" l="l"/>
            <a:pathLst>
              <a:path h="10287000" w="7968486">
                <a:moveTo>
                  <a:pt x="0" y="0"/>
                </a:moveTo>
                <a:lnTo>
                  <a:pt x="7968486" y="0"/>
                </a:lnTo>
                <a:lnTo>
                  <a:pt x="7968486"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630937"/>
            <a:ext cx="8500004" cy="9649713"/>
          </a:xfrm>
          <a:prstGeom prst="rect">
            <a:avLst/>
          </a:prstGeom>
        </p:spPr>
        <p:txBody>
          <a:bodyPr anchor="t" rtlCol="false" tIns="0" lIns="0" bIns="0" rIns="0">
            <a:spAutoFit/>
          </a:bodyPr>
          <a:lstStyle/>
          <a:p>
            <a:pPr algn="ctr">
              <a:lnSpc>
                <a:spcPts val="5551"/>
              </a:lnSpc>
              <a:spcBef>
                <a:spcPct val="0"/>
              </a:spcBef>
            </a:pPr>
            <a:r>
              <a:rPr lang="en-US" b="true" sz="3965" spc="793">
                <a:solidFill>
                  <a:srgbClr val="000000"/>
                </a:solidFill>
                <a:latin typeface="Arimo Bold"/>
                <a:ea typeface="Arimo Bold"/>
                <a:cs typeface="Arimo Bold"/>
                <a:sym typeface="Arimo Bold"/>
              </a:rPr>
              <a:t>Covers</a:t>
            </a:r>
          </a:p>
          <a:p>
            <a:pPr algn="ctr">
              <a:lnSpc>
                <a:spcPts val="2751"/>
              </a:lnSpc>
              <a:spcBef>
                <a:spcPct val="0"/>
              </a:spcBef>
            </a:pPr>
          </a:p>
          <a:p>
            <a:pPr algn="ctr">
              <a:lnSpc>
                <a:spcPts val="2751"/>
              </a:lnSpc>
              <a:spcBef>
                <a:spcPct val="0"/>
              </a:spcBef>
            </a:pPr>
          </a:p>
          <a:p>
            <a:pPr algn="ctr">
              <a:lnSpc>
                <a:spcPts val="2751"/>
              </a:lnSpc>
              <a:spcBef>
                <a:spcPct val="0"/>
              </a:spcBef>
            </a:pPr>
            <a:r>
              <a:rPr lang="en-US" b="true" sz="1965" spc="393">
                <a:solidFill>
                  <a:srgbClr val="000000"/>
                </a:solidFill>
                <a:latin typeface="Arimo Bold"/>
                <a:ea typeface="Arimo Bold"/>
                <a:cs typeface="Arimo Bold"/>
                <a:sym typeface="Arimo Bold"/>
              </a:rPr>
              <a:t>He wakes the dawn with trembling sight,</a:t>
            </a:r>
          </a:p>
          <a:p>
            <a:pPr algn="ctr">
              <a:lnSpc>
                <a:spcPts val="2751"/>
              </a:lnSpc>
              <a:spcBef>
                <a:spcPct val="0"/>
              </a:spcBef>
            </a:pPr>
            <a:r>
              <a:rPr lang="en-US" b="true" sz="1965" spc="393">
                <a:solidFill>
                  <a:srgbClr val="000000"/>
                </a:solidFill>
                <a:latin typeface="Arimo Bold"/>
                <a:ea typeface="Arimo Bold"/>
                <a:cs typeface="Arimo Bold"/>
                <a:sym typeface="Arimo Bold"/>
              </a:rPr>
              <a:t>his brush a witness, day and night.</a:t>
            </a:r>
          </a:p>
          <a:p>
            <a:pPr algn="ctr">
              <a:lnSpc>
                <a:spcPts val="2751"/>
              </a:lnSpc>
              <a:spcBef>
                <a:spcPct val="0"/>
              </a:spcBef>
            </a:pPr>
            <a:r>
              <a:rPr lang="en-US" b="true" sz="1965" spc="393">
                <a:solidFill>
                  <a:srgbClr val="000000"/>
                </a:solidFill>
                <a:latin typeface="Arimo Bold"/>
                <a:ea typeface="Arimo Bold"/>
                <a:cs typeface="Arimo Bold"/>
                <a:sym typeface="Arimo Bold"/>
              </a:rPr>
              <a:t>Each line repeats what time betrays </a:t>
            </a:r>
          </a:p>
          <a:p>
            <a:pPr algn="ctr">
              <a:lnSpc>
                <a:spcPts val="2751"/>
              </a:lnSpc>
              <a:spcBef>
                <a:spcPct val="0"/>
              </a:spcBef>
            </a:pPr>
            <a:r>
              <a:rPr lang="en-US" b="true" sz="1965" spc="393">
                <a:solidFill>
                  <a:srgbClr val="000000"/>
                </a:solidFill>
                <a:latin typeface="Arimo Bold"/>
                <a:ea typeface="Arimo Bold"/>
                <a:cs typeface="Arimo Bold"/>
                <a:sym typeface="Arimo Bold"/>
              </a:rPr>
              <a:t>the painter of forty thousand days.</a:t>
            </a:r>
          </a:p>
          <a:p>
            <a:pPr algn="ctr">
              <a:lnSpc>
                <a:spcPts val="2751"/>
              </a:lnSpc>
              <a:spcBef>
                <a:spcPct val="0"/>
              </a:spcBef>
            </a:pPr>
            <a:r>
              <a:rPr lang="en-US" b="true" sz="1965" spc="393">
                <a:solidFill>
                  <a:srgbClr val="000000"/>
                </a:solidFill>
                <a:latin typeface="Arimo Bold"/>
                <a:ea typeface="Arimo Bold"/>
                <a:cs typeface="Arimo Bold"/>
                <a:sym typeface="Arimo Bold"/>
              </a:rPr>
              <a:t>He paints the world that cannot sleep,</a:t>
            </a:r>
          </a:p>
          <a:p>
            <a:pPr algn="ctr">
              <a:lnSpc>
                <a:spcPts val="2751"/>
              </a:lnSpc>
              <a:spcBef>
                <a:spcPct val="0"/>
              </a:spcBef>
            </a:pPr>
            <a:r>
              <a:rPr lang="en-US" b="true" sz="1965" spc="393">
                <a:solidFill>
                  <a:srgbClr val="000000"/>
                </a:solidFill>
                <a:latin typeface="Arimo Bold"/>
                <a:ea typeface="Arimo Bold"/>
                <a:cs typeface="Arimo Bold"/>
                <a:sym typeface="Arimo Bold"/>
              </a:rPr>
              <a:t>the cries the headlines cannot keep.</a:t>
            </a:r>
          </a:p>
          <a:p>
            <a:pPr algn="ctr">
              <a:lnSpc>
                <a:spcPts val="2751"/>
              </a:lnSpc>
              <a:spcBef>
                <a:spcPct val="0"/>
              </a:spcBef>
            </a:pPr>
            <a:r>
              <a:rPr lang="en-US" b="true" sz="1965" spc="393">
                <a:solidFill>
                  <a:srgbClr val="000000"/>
                </a:solidFill>
                <a:latin typeface="Arimo Bold"/>
                <a:ea typeface="Arimo Bold"/>
                <a:cs typeface="Arimo Bold"/>
                <a:sym typeface="Arimo Bold"/>
              </a:rPr>
              <a:t>He overlays the saints, the kings,</a:t>
            </a:r>
          </a:p>
          <a:p>
            <a:pPr algn="ctr">
              <a:lnSpc>
                <a:spcPts val="2751"/>
              </a:lnSpc>
              <a:spcBef>
                <a:spcPct val="0"/>
              </a:spcBef>
            </a:pPr>
            <a:r>
              <a:rPr lang="en-US" b="true" sz="1965" spc="393">
                <a:solidFill>
                  <a:srgbClr val="000000"/>
                </a:solidFill>
                <a:latin typeface="Arimo Bold"/>
                <a:ea typeface="Arimo Bold"/>
                <a:cs typeface="Arimo Bold"/>
                <a:sym typeface="Arimo Bold"/>
              </a:rPr>
              <a:t>their vanished faces, feathered wings.</a:t>
            </a:r>
          </a:p>
          <a:p>
            <a:pPr algn="ctr">
              <a:lnSpc>
                <a:spcPts val="2751"/>
              </a:lnSpc>
              <a:spcBef>
                <a:spcPct val="0"/>
              </a:spcBef>
            </a:pPr>
            <a:r>
              <a:rPr lang="en-US" b="true" sz="1965" spc="393">
                <a:solidFill>
                  <a:srgbClr val="000000"/>
                </a:solidFill>
                <a:latin typeface="Arimo Bold"/>
                <a:ea typeface="Arimo Bold"/>
                <a:cs typeface="Arimo Bold"/>
                <a:sym typeface="Arimo Bold"/>
              </a:rPr>
              <a:t>Picasso murmurs, ‘Break to see.’</a:t>
            </a:r>
          </a:p>
          <a:p>
            <a:pPr algn="ctr">
              <a:lnSpc>
                <a:spcPts val="2751"/>
              </a:lnSpc>
              <a:spcBef>
                <a:spcPct val="0"/>
              </a:spcBef>
            </a:pPr>
            <a:r>
              <a:rPr lang="en-US" b="true" sz="1965" spc="393">
                <a:solidFill>
                  <a:srgbClr val="000000"/>
                </a:solidFill>
                <a:latin typeface="Arimo Bold"/>
                <a:ea typeface="Arimo Bold"/>
                <a:cs typeface="Arimo Bold"/>
                <a:sym typeface="Arimo Bold"/>
              </a:rPr>
              <a:t>He tears the truth from history.</a:t>
            </a:r>
          </a:p>
          <a:p>
            <a:pPr algn="ctr">
              <a:lnSpc>
                <a:spcPts val="2751"/>
              </a:lnSpc>
              <a:spcBef>
                <a:spcPct val="0"/>
              </a:spcBef>
            </a:pPr>
            <a:r>
              <a:rPr lang="en-US" b="true" sz="1965" spc="393">
                <a:solidFill>
                  <a:srgbClr val="000000"/>
                </a:solidFill>
                <a:latin typeface="Arimo Bold"/>
                <a:ea typeface="Arimo Bold"/>
                <a:cs typeface="Arimo Bold"/>
                <a:sym typeface="Arimo Bold"/>
              </a:rPr>
              <a:t>Guernica bleeds through Gaza’s glare,</a:t>
            </a:r>
          </a:p>
          <a:p>
            <a:pPr algn="ctr">
              <a:lnSpc>
                <a:spcPts val="2751"/>
              </a:lnSpc>
              <a:spcBef>
                <a:spcPct val="0"/>
              </a:spcBef>
            </a:pPr>
            <a:r>
              <a:rPr lang="en-US" b="true" sz="1965" spc="393">
                <a:solidFill>
                  <a:srgbClr val="000000"/>
                </a:solidFill>
                <a:latin typeface="Arimo Bold"/>
                <a:ea typeface="Arimo Bold"/>
                <a:cs typeface="Arimo Bold"/>
                <a:sym typeface="Arimo Bold"/>
              </a:rPr>
              <a:t>old sorrow sighs in modern air.</a:t>
            </a:r>
          </a:p>
          <a:p>
            <a:pPr algn="ctr">
              <a:lnSpc>
                <a:spcPts val="2751"/>
              </a:lnSpc>
              <a:spcBef>
                <a:spcPct val="0"/>
              </a:spcBef>
            </a:pPr>
            <a:r>
              <a:rPr lang="en-US" b="true" sz="1965" spc="393">
                <a:solidFill>
                  <a:srgbClr val="000000"/>
                </a:solidFill>
                <a:latin typeface="Arimo Bold"/>
                <a:ea typeface="Arimo Bold"/>
                <a:cs typeface="Arimo Bold"/>
                <a:sym typeface="Arimo Bold"/>
              </a:rPr>
              <a:t>The colours clash, the stories rhyme,</a:t>
            </a:r>
          </a:p>
          <a:p>
            <a:pPr algn="ctr">
              <a:lnSpc>
                <a:spcPts val="2751"/>
              </a:lnSpc>
              <a:spcBef>
                <a:spcPct val="0"/>
              </a:spcBef>
            </a:pPr>
            <a:r>
              <a:rPr lang="en-US" b="true" sz="1965" spc="393">
                <a:solidFill>
                  <a:srgbClr val="000000"/>
                </a:solidFill>
                <a:latin typeface="Arimo Bold"/>
                <a:ea typeface="Arimo Bold"/>
                <a:cs typeface="Arimo Bold"/>
                <a:sym typeface="Arimo Bold"/>
              </a:rPr>
              <a:t>tomorrow spills from yesterday’s crime.</a:t>
            </a:r>
          </a:p>
          <a:p>
            <a:pPr algn="ctr">
              <a:lnSpc>
                <a:spcPts val="2751"/>
              </a:lnSpc>
              <a:spcBef>
                <a:spcPct val="0"/>
              </a:spcBef>
            </a:pPr>
            <a:r>
              <a:rPr lang="en-US" b="true" sz="1965" spc="393">
                <a:solidFill>
                  <a:srgbClr val="000000"/>
                </a:solidFill>
                <a:latin typeface="Arimo Bold"/>
                <a:ea typeface="Arimo Bold"/>
                <a:cs typeface="Arimo Bold"/>
                <a:sym typeface="Arimo Bold"/>
              </a:rPr>
              <a:t>Each stroke a prayer, each hue a scar,</a:t>
            </a:r>
          </a:p>
          <a:p>
            <a:pPr algn="ctr">
              <a:lnSpc>
                <a:spcPts val="2751"/>
              </a:lnSpc>
              <a:spcBef>
                <a:spcPct val="0"/>
              </a:spcBef>
            </a:pPr>
            <a:r>
              <a:rPr lang="en-US" b="true" sz="1965" spc="393">
                <a:solidFill>
                  <a:srgbClr val="000000"/>
                </a:solidFill>
                <a:latin typeface="Arimo Bold"/>
                <a:ea typeface="Arimo Bold"/>
                <a:cs typeface="Arimo Bold"/>
                <a:sym typeface="Arimo Bold"/>
              </a:rPr>
              <a:t>each newsflash flickers where the dead things are.</a:t>
            </a:r>
          </a:p>
          <a:p>
            <a:pPr algn="ctr">
              <a:lnSpc>
                <a:spcPts val="2751"/>
              </a:lnSpc>
              <a:spcBef>
                <a:spcPct val="0"/>
              </a:spcBef>
            </a:pPr>
            <a:r>
              <a:rPr lang="en-US" b="true" sz="1965" spc="393">
                <a:solidFill>
                  <a:srgbClr val="000000"/>
                </a:solidFill>
                <a:latin typeface="Arimo Bold"/>
                <a:ea typeface="Arimo Bold"/>
                <a:cs typeface="Arimo Bold"/>
                <a:sym typeface="Arimo Bold"/>
              </a:rPr>
              <a:t>He paints not beauty, but its ghost,</a:t>
            </a:r>
          </a:p>
          <a:p>
            <a:pPr algn="ctr">
              <a:lnSpc>
                <a:spcPts val="2751"/>
              </a:lnSpc>
              <a:spcBef>
                <a:spcPct val="0"/>
              </a:spcBef>
            </a:pPr>
            <a:r>
              <a:rPr lang="en-US" b="true" sz="1965" spc="393">
                <a:solidFill>
                  <a:srgbClr val="000000"/>
                </a:solidFill>
                <a:latin typeface="Arimo Bold"/>
                <a:ea typeface="Arimo Bold"/>
                <a:cs typeface="Arimo Bold"/>
                <a:sym typeface="Arimo Bold"/>
              </a:rPr>
              <a:t>the ache that art remembers most.</a:t>
            </a:r>
          </a:p>
          <a:p>
            <a:pPr algn="ctr">
              <a:lnSpc>
                <a:spcPts val="2751"/>
              </a:lnSpc>
              <a:spcBef>
                <a:spcPct val="0"/>
              </a:spcBef>
            </a:pPr>
            <a:r>
              <a:rPr lang="en-US" b="true" sz="1965" spc="393">
                <a:solidFill>
                  <a:srgbClr val="000000"/>
                </a:solidFill>
                <a:latin typeface="Arimo Bold"/>
                <a:ea typeface="Arimo Bold"/>
                <a:cs typeface="Arimo Bold"/>
                <a:sym typeface="Arimo Bold"/>
              </a:rPr>
              <a:t>He paints, erases, paints again</a:t>
            </a:r>
          </a:p>
          <a:p>
            <a:pPr algn="ctr">
              <a:lnSpc>
                <a:spcPts val="2751"/>
              </a:lnSpc>
              <a:spcBef>
                <a:spcPct val="0"/>
              </a:spcBef>
            </a:pPr>
            <a:r>
              <a:rPr lang="en-US" b="true" sz="1965" spc="393">
                <a:solidFill>
                  <a:srgbClr val="000000"/>
                </a:solidFill>
                <a:latin typeface="Arimo Bold"/>
                <a:ea typeface="Arimo Bold"/>
                <a:cs typeface="Arimo Bold"/>
                <a:sym typeface="Arimo Bold"/>
              </a:rPr>
              <a:t>to dream the grief that won’t remain.</a:t>
            </a:r>
          </a:p>
          <a:p>
            <a:pPr algn="ctr">
              <a:lnSpc>
                <a:spcPts val="2751"/>
              </a:lnSpc>
              <a:spcBef>
                <a:spcPct val="0"/>
              </a:spcBef>
            </a:pPr>
          </a:p>
          <a:p>
            <a:pPr algn="ctr">
              <a:lnSpc>
                <a:spcPts val="2751"/>
              </a:lnSpc>
              <a:spcBef>
                <a:spcPct val="0"/>
              </a:spcBef>
            </a:pPr>
          </a:p>
          <a:p>
            <a:pPr algn="ctr">
              <a:lnSpc>
                <a:spcPts val="2751"/>
              </a:lnSpc>
              <a:spcBef>
                <a:spcPct val="0"/>
              </a:spcBef>
            </a:pPr>
            <a:r>
              <a:rPr lang="en-US" b="true" sz="1965" spc="393">
                <a:solidFill>
                  <a:srgbClr val="000000"/>
                </a:solidFill>
                <a:latin typeface="Arimo Bold"/>
                <a:ea typeface="Arimo Bold"/>
                <a:cs typeface="Arimo Bold"/>
                <a:sym typeface="Arimo Bold"/>
              </a:rPr>
              <a:t>Mark Kinet</a:t>
            </a:r>
          </a:p>
          <a:p>
            <a:pPr algn="ctr">
              <a:lnSpc>
                <a:spcPts val="2751"/>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0106"/>
        </a:solidFill>
      </p:bgPr>
    </p:bg>
    <p:spTree>
      <p:nvGrpSpPr>
        <p:cNvPr id="1" name=""/>
        <p:cNvGrpSpPr/>
        <p:nvPr/>
      </p:nvGrpSpPr>
      <p:grpSpPr>
        <a:xfrm>
          <a:off x="0" y="0"/>
          <a:ext cx="0" cy="0"/>
          <a:chOff x="0" y="0"/>
          <a:chExt cx="0" cy="0"/>
        </a:xfrm>
      </p:grpSpPr>
      <p:sp>
        <p:nvSpPr>
          <p:cNvPr name="Freeform 2" id="2"/>
          <p:cNvSpPr/>
          <p:nvPr/>
        </p:nvSpPr>
        <p:spPr>
          <a:xfrm flipH="false" flipV="false" rot="0">
            <a:off x="25308" y="0"/>
            <a:ext cx="8229600" cy="10287000"/>
          </a:xfrm>
          <a:custGeom>
            <a:avLst/>
            <a:gdLst/>
            <a:ahLst/>
            <a:cxnLst/>
            <a:rect r="r" b="b" t="t" l="l"/>
            <a:pathLst>
              <a:path h="10287000" w="8229600">
                <a:moveTo>
                  <a:pt x="0" y="0"/>
                </a:moveTo>
                <a:lnTo>
                  <a:pt x="8229600" y="0"/>
                </a:lnTo>
                <a:lnTo>
                  <a:pt x="82296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8517018" y="1028700"/>
            <a:ext cx="9301680" cy="2961035"/>
          </a:xfrm>
          <a:custGeom>
            <a:avLst/>
            <a:gdLst/>
            <a:ahLst/>
            <a:cxnLst/>
            <a:rect r="r" b="b" t="t" l="l"/>
            <a:pathLst>
              <a:path h="2961035" w="9301680">
                <a:moveTo>
                  <a:pt x="0" y="0"/>
                </a:moveTo>
                <a:lnTo>
                  <a:pt x="9301681" y="0"/>
                </a:lnTo>
                <a:lnTo>
                  <a:pt x="9301681" y="2961035"/>
                </a:lnTo>
                <a:lnTo>
                  <a:pt x="0" y="2961035"/>
                </a:lnTo>
                <a:lnTo>
                  <a:pt x="0" y="0"/>
                </a:lnTo>
                <a:close/>
              </a:path>
            </a:pathLst>
          </a:custGeom>
          <a:blipFill>
            <a:blip r:embed="rId3"/>
            <a:stretch>
              <a:fillRect l="0" t="0" r="0" b="0"/>
            </a:stretch>
          </a:blipFill>
        </p:spPr>
      </p:sp>
      <p:sp>
        <p:nvSpPr>
          <p:cNvPr name="TextBox 4" id="4"/>
          <p:cNvSpPr txBox="true"/>
          <p:nvPr/>
        </p:nvSpPr>
        <p:spPr>
          <a:xfrm rot="0">
            <a:off x="9144000" y="4764223"/>
            <a:ext cx="7058306" cy="5025390"/>
          </a:xfrm>
          <a:prstGeom prst="rect">
            <a:avLst/>
          </a:prstGeom>
        </p:spPr>
        <p:txBody>
          <a:bodyPr anchor="t" rtlCol="false" tIns="0" lIns="0" bIns="0" rIns="0">
            <a:spAutoFit/>
          </a:bodyPr>
          <a:lstStyle/>
          <a:p>
            <a:pPr algn="l">
              <a:lnSpc>
                <a:spcPts val="3359"/>
              </a:lnSpc>
            </a:pPr>
          </a:p>
          <a:p>
            <a:pPr algn="l">
              <a:lnSpc>
                <a:spcPts val="3359"/>
              </a:lnSpc>
            </a:pPr>
            <a:r>
              <a:rPr lang="en-US" sz="2400" spc="26">
                <a:solidFill>
                  <a:srgbClr val="FFFFFF"/>
                </a:solidFill>
                <a:latin typeface="Arimo"/>
                <a:ea typeface="Arimo"/>
                <a:cs typeface="Arimo"/>
                <a:sym typeface="Arimo"/>
              </a:rPr>
              <a:t>Pierre Mertens</a:t>
            </a:r>
          </a:p>
          <a:p>
            <a:pPr algn="l">
              <a:lnSpc>
                <a:spcPts val="3359"/>
              </a:lnSpc>
            </a:pPr>
            <a:r>
              <a:rPr lang="en-US" sz="2400" spc="26">
                <a:solidFill>
                  <a:srgbClr val="FFFFFF"/>
                </a:solidFill>
                <a:latin typeface="Arimo"/>
                <a:ea typeface="Arimo"/>
                <a:cs typeface="Arimo"/>
                <a:sym typeface="Arimo"/>
              </a:rPr>
              <a:t>info@pierremertens.be </a:t>
            </a:r>
          </a:p>
          <a:p>
            <a:pPr algn="l">
              <a:lnSpc>
                <a:spcPts val="3359"/>
              </a:lnSpc>
            </a:pPr>
            <a:r>
              <a:rPr lang="en-US" sz="2400" spc="26">
                <a:solidFill>
                  <a:srgbClr val="FFFFFF"/>
                </a:solidFill>
                <a:latin typeface="Arimo"/>
                <a:ea typeface="Arimo"/>
                <a:cs typeface="Arimo"/>
                <a:sym typeface="Arimo"/>
              </a:rPr>
              <a:t>www.pierremertens.be</a:t>
            </a:r>
          </a:p>
          <a:p>
            <a:pPr algn="l">
              <a:lnSpc>
                <a:spcPts val="3359"/>
              </a:lnSpc>
            </a:pPr>
            <a:r>
              <a:rPr lang="en-US" sz="2400" spc="26">
                <a:solidFill>
                  <a:srgbClr val="FFFFFF"/>
                </a:solidFill>
                <a:latin typeface="Arimo"/>
                <a:ea typeface="Arimo"/>
                <a:cs typeface="Arimo"/>
                <a:sym typeface="Arimo"/>
              </a:rPr>
              <a:t>+32(0)498504859</a:t>
            </a:r>
            <a:r>
              <a:rPr lang="en-US" sz="2400" spc="26">
                <a:solidFill>
                  <a:srgbClr val="000000"/>
                </a:solidFill>
                <a:latin typeface="Arimo"/>
                <a:ea typeface="Arimo"/>
                <a:cs typeface="Arimo"/>
                <a:sym typeface="Arimo"/>
              </a:rPr>
              <a:t> </a:t>
            </a:r>
          </a:p>
          <a:p>
            <a:pPr algn="l">
              <a:lnSpc>
                <a:spcPts val="3359"/>
              </a:lnSpc>
            </a:pPr>
          </a:p>
          <a:p>
            <a:pPr algn="l">
              <a:lnSpc>
                <a:spcPts val="3359"/>
              </a:lnSpc>
            </a:pPr>
            <a:r>
              <a:rPr lang="en-US" sz="2400" spc="26">
                <a:solidFill>
                  <a:srgbClr val="FFFFFF"/>
                </a:solidFill>
                <a:latin typeface="Arimo"/>
                <a:ea typeface="Arimo"/>
                <a:cs typeface="Arimo"/>
                <a:sym typeface="Arimo"/>
              </a:rPr>
              <a:t>Edith Doove</a:t>
            </a:r>
          </a:p>
          <a:p>
            <a:pPr algn="l">
              <a:lnSpc>
                <a:spcPts val="3359"/>
              </a:lnSpc>
            </a:pPr>
            <a:r>
              <a:rPr lang="en-US" sz="2400" spc="26">
                <a:solidFill>
                  <a:srgbClr val="FFFFFF"/>
                </a:solidFill>
                <a:latin typeface="Arimo"/>
                <a:ea typeface="Arimo"/>
                <a:cs typeface="Arimo"/>
                <a:sym typeface="Arimo"/>
              </a:rPr>
              <a:t>contact@bureaudoove.com</a:t>
            </a:r>
          </a:p>
          <a:p>
            <a:pPr algn="l">
              <a:lnSpc>
                <a:spcPts val="3359"/>
              </a:lnSpc>
            </a:pPr>
            <a:r>
              <a:rPr lang="en-US" sz="2400" spc="26">
                <a:solidFill>
                  <a:srgbClr val="FFFFFF"/>
                </a:solidFill>
                <a:latin typeface="Arimo"/>
                <a:ea typeface="Arimo"/>
                <a:cs typeface="Arimo"/>
                <a:sym typeface="Arimo"/>
              </a:rPr>
              <a:t>https://bureaudoove.com/ </a:t>
            </a:r>
          </a:p>
          <a:p>
            <a:pPr algn="l">
              <a:lnSpc>
                <a:spcPts val="3359"/>
              </a:lnSpc>
            </a:pPr>
            <a:r>
              <a:rPr lang="en-US" sz="2400" spc="26">
                <a:solidFill>
                  <a:srgbClr val="FFFFFF"/>
                </a:solidFill>
                <a:latin typeface="Arimo"/>
                <a:ea typeface="Arimo"/>
                <a:cs typeface="Arimo"/>
                <a:sym typeface="Arimo"/>
              </a:rPr>
              <a:t>+33(0)772079708</a:t>
            </a:r>
          </a:p>
          <a:p>
            <a:pPr algn="l">
              <a:lnSpc>
                <a:spcPts val="3359"/>
              </a:lnSpc>
              <a:spcBef>
                <a:spcPct val="0"/>
              </a:spcBef>
            </a:pPr>
          </a:p>
          <a:p>
            <a:pPr algn="l">
              <a:lnSpc>
                <a:spcPts val="3359"/>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AD2B5"/>
        </a:solidFill>
      </p:bgPr>
    </p:bg>
    <p:spTree>
      <p:nvGrpSpPr>
        <p:cNvPr id="1" name=""/>
        <p:cNvGrpSpPr/>
        <p:nvPr/>
      </p:nvGrpSpPr>
      <p:grpSpPr>
        <a:xfrm>
          <a:off x="0" y="0"/>
          <a:ext cx="0" cy="0"/>
          <a:chOff x="0" y="0"/>
          <a:chExt cx="0" cy="0"/>
        </a:xfrm>
      </p:grpSpPr>
      <p:sp>
        <p:nvSpPr>
          <p:cNvPr name="Freeform 2" id="2"/>
          <p:cNvSpPr/>
          <p:nvPr/>
        </p:nvSpPr>
        <p:spPr>
          <a:xfrm flipH="false" flipV="false" rot="0">
            <a:off x="5638743" y="0"/>
            <a:ext cx="12649257" cy="10224816"/>
          </a:xfrm>
          <a:custGeom>
            <a:avLst/>
            <a:gdLst/>
            <a:ahLst/>
            <a:cxnLst/>
            <a:rect r="r" b="b" t="t" l="l"/>
            <a:pathLst>
              <a:path h="10224816" w="12649257">
                <a:moveTo>
                  <a:pt x="0" y="0"/>
                </a:moveTo>
                <a:lnTo>
                  <a:pt x="12649257" y="0"/>
                </a:lnTo>
                <a:lnTo>
                  <a:pt x="12649257" y="10224816"/>
                </a:lnTo>
                <a:lnTo>
                  <a:pt x="0" y="10224816"/>
                </a:lnTo>
                <a:lnTo>
                  <a:pt x="0" y="0"/>
                </a:lnTo>
                <a:close/>
              </a:path>
            </a:pathLst>
          </a:custGeom>
          <a:blipFill>
            <a:blip r:embed="rId2"/>
            <a:stretch>
              <a:fillRect l="0" t="0" r="0" b="0"/>
            </a:stretch>
          </a:blipFill>
        </p:spPr>
      </p:sp>
      <p:sp>
        <p:nvSpPr>
          <p:cNvPr name="TextBox 3" id="3"/>
          <p:cNvSpPr txBox="true"/>
          <p:nvPr/>
        </p:nvSpPr>
        <p:spPr>
          <a:xfrm rot="0">
            <a:off x="1028700" y="6009390"/>
            <a:ext cx="3015539" cy="3575304"/>
          </a:xfrm>
          <a:prstGeom prst="rect">
            <a:avLst/>
          </a:prstGeom>
        </p:spPr>
        <p:txBody>
          <a:bodyPr anchor="t" rtlCol="false" tIns="0" lIns="0" bIns="0" rIns="0">
            <a:spAutoFit/>
          </a:bodyPr>
          <a:lstStyle/>
          <a:p>
            <a:pPr algn="l">
              <a:lnSpc>
                <a:spcPts val="3528"/>
              </a:lnSpc>
            </a:pPr>
            <a:r>
              <a:rPr lang="en-US" sz="2400" spc="26">
                <a:solidFill>
                  <a:srgbClr val="7A6442"/>
                </a:solidFill>
                <a:latin typeface="Arimo"/>
                <a:ea typeface="Arimo"/>
                <a:cs typeface="Arimo"/>
                <a:sym typeface="Arimo"/>
              </a:rPr>
              <a:t>In a world that relentlessly exhausts itself, Covers by Pierre Mertens reflects the madness of the day — a daily gesture of attention to vulnerability.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D8842"/>
        </a:solidFill>
      </p:bgPr>
    </p:bg>
    <p:spTree>
      <p:nvGrpSpPr>
        <p:cNvPr id="1" name=""/>
        <p:cNvGrpSpPr/>
        <p:nvPr/>
      </p:nvGrpSpPr>
      <p:grpSpPr>
        <a:xfrm>
          <a:off x="0" y="0"/>
          <a:ext cx="0" cy="0"/>
          <a:chOff x="0" y="0"/>
          <a:chExt cx="0" cy="0"/>
        </a:xfrm>
      </p:grpSpPr>
      <p:sp>
        <p:nvSpPr>
          <p:cNvPr name="Freeform 2" id="2"/>
          <p:cNvSpPr/>
          <p:nvPr/>
        </p:nvSpPr>
        <p:spPr>
          <a:xfrm flipH="false" flipV="false" rot="0">
            <a:off x="7344383" y="0"/>
            <a:ext cx="10943617" cy="10287000"/>
          </a:xfrm>
          <a:custGeom>
            <a:avLst/>
            <a:gdLst/>
            <a:ahLst/>
            <a:cxnLst/>
            <a:rect r="r" b="b" t="t" l="l"/>
            <a:pathLst>
              <a:path h="10287000" w="10943617">
                <a:moveTo>
                  <a:pt x="0" y="0"/>
                </a:moveTo>
                <a:lnTo>
                  <a:pt x="10943617" y="0"/>
                </a:lnTo>
                <a:lnTo>
                  <a:pt x="10943617"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2399452"/>
            <a:ext cx="5814064" cy="7598283"/>
          </a:xfrm>
          <a:prstGeom prst="rect">
            <a:avLst/>
          </a:prstGeom>
        </p:spPr>
        <p:txBody>
          <a:bodyPr anchor="t" rtlCol="false" tIns="0" lIns="0" bIns="0" rIns="0">
            <a:spAutoFit/>
          </a:bodyPr>
          <a:lstStyle/>
          <a:p>
            <a:pPr algn="l">
              <a:lnSpc>
                <a:spcPts val="3576"/>
              </a:lnSpc>
            </a:pPr>
            <a:r>
              <a:rPr lang="en-US" sz="2400" spc="14">
                <a:solidFill>
                  <a:srgbClr val="FFFFFF"/>
                </a:solidFill>
                <a:latin typeface="Arimo"/>
                <a:ea typeface="Arimo"/>
                <a:cs typeface="Arimo"/>
                <a:sym typeface="Arimo"/>
              </a:rPr>
              <a:t>His work unfolds in the Anthropocene, an era in which humankind is no longer merely a resident of this planet but its main disruptor.</a:t>
            </a:r>
          </a:p>
          <a:p>
            <a:pPr algn="l">
              <a:lnSpc>
                <a:spcPts val="3576"/>
              </a:lnSpc>
            </a:pPr>
          </a:p>
          <a:p>
            <a:pPr algn="l">
              <a:lnSpc>
                <a:spcPts val="3576"/>
              </a:lnSpc>
            </a:pPr>
            <a:r>
              <a:rPr lang="en-US" sz="2400" spc="14">
                <a:solidFill>
                  <a:srgbClr val="FFFFFF"/>
                </a:solidFill>
                <a:latin typeface="Arimo"/>
                <a:ea typeface="Arimo"/>
                <a:cs typeface="Arimo"/>
                <a:sym typeface="Arimo"/>
              </a:rPr>
              <a:t>Mertens paints over existing images with his naked, human or dehumanized figures, bringing to the surface what we would rather ignore: vulnerability, rage, loss, exclusion.</a:t>
            </a:r>
          </a:p>
          <a:p>
            <a:pPr algn="l">
              <a:lnSpc>
                <a:spcPts val="3576"/>
              </a:lnSpc>
            </a:pPr>
          </a:p>
          <a:p>
            <a:pPr algn="l">
              <a:lnSpc>
                <a:spcPts val="3576"/>
              </a:lnSpc>
            </a:pPr>
            <a:r>
              <a:rPr lang="en-US" sz="2400" spc="14">
                <a:solidFill>
                  <a:srgbClr val="FFFFFF"/>
                </a:solidFill>
                <a:latin typeface="Arimo"/>
                <a:ea typeface="Arimo"/>
                <a:cs typeface="Arimo"/>
                <a:sym typeface="Arimo"/>
              </a:rPr>
              <a:t>Each drawing is self-contained yet part of a larger continuum—a visual timeline echoing the news of the day. Bitter at times, playful at others, but always rooted in commitment.</a:t>
            </a:r>
          </a:p>
          <a:p>
            <a:pPr algn="l">
              <a:lnSpc>
                <a:spcPts val="3576"/>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6ACA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2068175" cy="10287000"/>
          </a:xfrm>
          <a:custGeom>
            <a:avLst/>
            <a:gdLst/>
            <a:ahLst/>
            <a:cxnLst/>
            <a:rect r="r" b="b" t="t" l="l"/>
            <a:pathLst>
              <a:path h="10287000" w="12068175">
                <a:moveTo>
                  <a:pt x="0" y="0"/>
                </a:moveTo>
                <a:lnTo>
                  <a:pt x="12068175" y="0"/>
                </a:lnTo>
                <a:lnTo>
                  <a:pt x="12068175"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2565627" y="7096523"/>
            <a:ext cx="4856385" cy="2676906"/>
          </a:xfrm>
          <a:prstGeom prst="rect">
            <a:avLst/>
          </a:prstGeom>
        </p:spPr>
        <p:txBody>
          <a:bodyPr anchor="t" rtlCol="false" tIns="0" lIns="0" bIns="0" rIns="0">
            <a:spAutoFit/>
          </a:bodyPr>
          <a:lstStyle/>
          <a:p>
            <a:pPr algn="l">
              <a:lnSpc>
                <a:spcPts val="3551"/>
              </a:lnSpc>
            </a:pPr>
            <a:r>
              <a:rPr lang="en-US" sz="2400" spc="24">
                <a:solidFill>
                  <a:srgbClr val="000000"/>
                </a:solidFill>
                <a:latin typeface="Arimo"/>
                <a:ea typeface="Arimo"/>
                <a:cs typeface="Arimo"/>
                <a:sym typeface="Arimo"/>
              </a:rPr>
              <a:t>Since 2014, he has made one drawing every day, each on a reproduction of an existing artwork or on the cover of an art magazine. This has grown into an archive of more than 4,000 works.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8966A"/>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1550043" cy="10387587"/>
          </a:xfrm>
          <a:custGeom>
            <a:avLst/>
            <a:gdLst/>
            <a:ahLst/>
            <a:cxnLst/>
            <a:rect r="r" b="b" t="t" l="l"/>
            <a:pathLst>
              <a:path h="10387587" w="11550043">
                <a:moveTo>
                  <a:pt x="0" y="0"/>
                </a:moveTo>
                <a:lnTo>
                  <a:pt x="11550043" y="0"/>
                </a:lnTo>
                <a:lnTo>
                  <a:pt x="11550043" y="10387587"/>
                </a:lnTo>
                <a:lnTo>
                  <a:pt x="0" y="10387587"/>
                </a:lnTo>
                <a:lnTo>
                  <a:pt x="0" y="0"/>
                </a:lnTo>
                <a:close/>
              </a:path>
            </a:pathLst>
          </a:custGeom>
          <a:blipFill>
            <a:blip r:embed="rId2"/>
            <a:stretch>
              <a:fillRect l="0" t="0" r="0" b="0"/>
            </a:stretch>
          </a:blipFill>
        </p:spPr>
      </p:sp>
      <p:sp>
        <p:nvSpPr>
          <p:cNvPr name="TextBox 3" id="3"/>
          <p:cNvSpPr txBox="true"/>
          <p:nvPr/>
        </p:nvSpPr>
        <p:spPr>
          <a:xfrm rot="0">
            <a:off x="1204872" y="9434658"/>
            <a:ext cx="17083128" cy="405994"/>
          </a:xfrm>
          <a:prstGeom prst="rect">
            <a:avLst/>
          </a:prstGeom>
        </p:spPr>
        <p:txBody>
          <a:bodyPr anchor="t" rtlCol="false" tIns="0" lIns="0" bIns="0" rIns="0">
            <a:spAutoFit/>
          </a:bodyPr>
          <a:lstStyle/>
          <a:p>
            <a:pPr algn="l">
              <a:lnSpc>
                <a:spcPts val="3283"/>
              </a:lnSpc>
            </a:pPr>
            <a:r>
              <a:rPr lang="en-US" sz="2400" spc="26">
                <a:solidFill>
                  <a:srgbClr val="FFFFFF"/>
                </a:solidFill>
                <a:latin typeface="Arimo"/>
                <a:ea typeface="Arimo"/>
                <a:cs typeface="Arimo"/>
                <a:sym typeface="Arimo"/>
              </a:rPr>
              <a:t>6/6/25: Judge blocks new Trump bid to deny US entry for Harvard’s foreign students</a:t>
            </a:r>
          </a:p>
        </p:txBody>
      </p:sp>
      <p:sp>
        <p:nvSpPr>
          <p:cNvPr name="TextBox 4" id="4"/>
          <p:cNvSpPr txBox="true"/>
          <p:nvPr/>
        </p:nvSpPr>
        <p:spPr>
          <a:xfrm rot="0">
            <a:off x="12027622" y="8216258"/>
            <a:ext cx="5635518" cy="908685"/>
          </a:xfrm>
          <a:prstGeom prst="rect">
            <a:avLst/>
          </a:prstGeom>
        </p:spPr>
        <p:txBody>
          <a:bodyPr anchor="t" rtlCol="false" tIns="0" lIns="0" bIns="0" rIns="0">
            <a:spAutoFit/>
          </a:bodyPr>
          <a:lstStyle/>
          <a:p>
            <a:pPr algn="l">
              <a:lnSpc>
                <a:spcPts val="3600"/>
              </a:lnSpc>
            </a:pPr>
            <a:r>
              <a:rPr lang="en-US" sz="2400" spc="14">
                <a:solidFill>
                  <a:srgbClr val="000000"/>
                </a:solidFill>
                <a:latin typeface="Arimo"/>
                <a:ea typeface="Arimo"/>
                <a:cs typeface="Arimo"/>
                <a:sym typeface="Arimo"/>
              </a:rPr>
              <a:t>Each drawing shares its date with a news event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3361C"/>
        </a:solidFill>
      </p:bgPr>
    </p:bg>
    <p:spTree>
      <p:nvGrpSpPr>
        <p:cNvPr id="1" name=""/>
        <p:cNvGrpSpPr/>
        <p:nvPr/>
      </p:nvGrpSpPr>
      <p:grpSpPr>
        <a:xfrm>
          <a:off x="0" y="0"/>
          <a:ext cx="0" cy="0"/>
          <a:chOff x="0" y="0"/>
          <a:chExt cx="0" cy="0"/>
        </a:xfrm>
      </p:grpSpPr>
      <p:sp>
        <p:nvSpPr>
          <p:cNvPr name="Freeform 2" id="2"/>
          <p:cNvSpPr/>
          <p:nvPr/>
        </p:nvSpPr>
        <p:spPr>
          <a:xfrm flipH="false" flipV="false" rot="0">
            <a:off x="11471043" y="0"/>
            <a:ext cx="6734175" cy="10287000"/>
          </a:xfrm>
          <a:custGeom>
            <a:avLst/>
            <a:gdLst/>
            <a:ahLst/>
            <a:cxnLst/>
            <a:rect r="r" b="b" t="t" l="l"/>
            <a:pathLst>
              <a:path h="10287000" w="6734175">
                <a:moveTo>
                  <a:pt x="0" y="0"/>
                </a:moveTo>
                <a:lnTo>
                  <a:pt x="6734175" y="0"/>
                </a:lnTo>
                <a:lnTo>
                  <a:pt x="6734175" y="10287000"/>
                </a:lnTo>
                <a:lnTo>
                  <a:pt x="0" y="10287000"/>
                </a:lnTo>
                <a:lnTo>
                  <a:pt x="0" y="0"/>
                </a:lnTo>
                <a:close/>
              </a:path>
            </a:pathLst>
          </a:custGeom>
          <a:blipFill>
            <a:blip r:embed="rId2"/>
            <a:stretch>
              <a:fillRect l="-507" t="0" r="-58" b="0"/>
            </a:stretch>
          </a:blipFill>
        </p:spPr>
      </p:sp>
      <p:sp>
        <p:nvSpPr>
          <p:cNvPr name="TextBox 3" id="3"/>
          <p:cNvSpPr txBox="true"/>
          <p:nvPr/>
        </p:nvSpPr>
        <p:spPr>
          <a:xfrm rot="0">
            <a:off x="1028700" y="4879848"/>
            <a:ext cx="9508306" cy="4378452"/>
          </a:xfrm>
          <a:prstGeom prst="rect">
            <a:avLst/>
          </a:prstGeom>
        </p:spPr>
        <p:txBody>
          <a:bodyPr anchor="t" rtlCol="false" tIns="0" lIns="0" bIns="0" rIns="0">
            <a:spAutoFit/>
          </a:bodyPr>
          <a:lstStyle/>
          <a:p>
            <a:pPr algn="l">
              <a:lnSpc>
                <a:spcPts val="3504"/>
              </a:lnSpc>
            </a:pPr>
            <a:r>
              <a:rPr lang="en-US" sz="2400" spc="26">
                <a:solidFill>
                  <a:srgbClr val="FFFFFF"/>
                </a:solidFill>
                <a:latin typeface="Arimo"/>
                <a:ea typeface="Arimo"/>
                <a:cs typeface="Arimo"/>
                <a:sym typeface="Arimo"/>
              </a:rPr>
              <a:t>This body of work originated from the death of his daughter Liesje, born with spina bifida. </a:t>
            </a:r>
          </a:p>
          <a:p>
            <a:pPr algn="l">
              <a:lnSpc>
                <a:spcPts val="3504"/>
              </a:lnSpc>
            </a:pPr>
            <a:r>
              <a:rPr lang="en-US" sz="2400" spc="26">
                <a:solidFill>
                  <a:srgbClr val="FFFFFF"/>
                </a:solidFill>
                <a:latin typeface="Arimo"/>
                <a:ea typeface="Arimo"/>
                <a:cs typeface="Arimo"/>
                <a:sym typeface="Arimo"/>
              </a:rPr>
              <a:t>From the start, she was denied the care she had a right to, and she died at the age of eleven due to a medical error.</a:t>
            </a:r>
          </a:p>
          <a:p>
            <a:pPr algn="l">
              <a:lnSpc>
                <a:spcPts val="3504"/>
              </a:lnSpc>
            </a:pPr>
            <a:r>
              <a:rPr lang="en-US" sz="2400" spc="26">
                <a:solidFill>
                  <a:srgbClr val="FFFFFF"/>
                </a:solidFill>
                <a:latin typeface="Arimo"/>
                <a:ea typeface="Arimo"/>
                <a:cs typeface="Arimo"/>
                <a:sym typeface="Arimo"/>
              </a:rPr>
              <a:t> </a:t>
            </a:r>
          </a:p>
          <a:p>
            <a:pPr algn="l">
              <a:lnSpc>
                <a:spcPts val="3504"/>
              </a:lnSpc>
            </a:pPr>
            <a:r>
              <a:rPr lang="en-US" sz="2400" spc="26">
                <a:solidFill>
                  <a:srgbClr val="FFFFFF"/>
                </a:solidFill>
                <a:latin typeface="Arimo"/>
                <a:ea typeface="Arimo"/>
                <a:cs typeface="Arimo"/>
                <a:sym typeface="Arimo"/>
              </a:rPr>
              <a:t>Since then, Mertens has refused to look away. Covers became his daily gesture toward change. What children like Liesje receive today in Europe — surgery, closeness, dignified care — he wishes for every child, including those for whom war, poverty, or exclusion make care impossible.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B2A892"/>
        </a:solidFill>
      </p:bgPr>
    </p:bg>
    <p:spTree>
      <p:nvGrpSpPr>
        <p:cNvPr id="1" name=""/>
        <p:cNvGrpSpPr/>
        <p:nvPr/>
      </p:nvGrpSpPr>
      <p:grpSpPr>
        <a:xfrm>
          <a:off x="0" y="0"/>
          <a:ext cx="0" cy="0"/>
          <a:chOff x="0" y="0"/>
          <a:chExt cx="0" cy="0"/>
        </a:xfrm>
      </p:grpSpPr>
      <p:sp>
        <p:nvSpPr>
          <p:cNvPr name="Freeform 2" id="2"/>
          <p:cNvSpPr/>
          <p:nvPr/>
        </p:nvSpPr>
        <p:spPr>
          <a:xfrm flipH="false" flipV="false" rot="0">
            <a:off x="10989889" y="0"/>
            <a:ext cx="7298111" cy="10287000"/>
          </a:xfrm>
          <a:custGeom>
            <a:avLst/>
            <a:gdLst/>
            <a:ahLst/>
            <a:cxnLst/>
            <a:rect r="r" b="b" t="t" l="l"/>
            <a:pathLst>
              <a:path h="10287000" w="7298111">
                <a:moveTo>
                  <a:pt x="0" y="0"/>
                </a:moveTo>
                <a:lnTo>
                  <a:pt x="7298111" y="0"/>
                </a:lnTo>
                <a:lnTo>
                  <a:pt x="7298111"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271432" y="7777078"/>
            <a:ext cx="8188321" cy="1331443"/>
          </a:xfrm>
          <a:prstGeom prst="rect">
            <a:avLst/>
          </a:prstGeom>
        </p:spPr>
        <p:txBody>
          <a:bodyPr anchor="t" rtlCol="false" tIns="0" lIns="0" bIns="0" rIns="0">
            <a:spAutoFit/>
          </a:bodyPr>
          <a:lstStyle/>
          <a:p>
            <a:pPr algn="l">
              <a:lnSpc>
                <a:spcPts val="3571"/>
              </a:lnSpc>
            </a:pPr>
            <a:r>
              <a:rPr lang="en-US" sz="2399" spc="23">
                <a:solidFill>
                  <a:srgbClr val="000000"/>
                </a:solidFill>
                <a:latin typeface="Arimo"/>
                <a:ea typeface="Arimo"/>
                <a:cs typeface="Arimo"/>
                <a:sym typeface="Arimo"/>
              </a:rPr>
              <a:t>Merten</a:t>
            </a:r>
            <a:r>
              <a:rPr lang="en-US" sz="2399" spc="23">
                <a:solidFill>
                  <a:srgbClr val="000000"/>
                </a:solidFill>
                <a:latin typeface="Arimo"/>
                <a:ea typeface="Arimo"/>
                <a:cs typeface="Arimo"/>
                <a:sym typeface="Arimo"/>
              </a:rPr>
              <a:t>s now brings his Covers on the art market, dedicating his share of the proceeds entirely to Child-Help, the organization he founded in Liesje’s name.</a:t>
            </a:r>
          </a:p>
        </p:txBody>
      </p:sp>
      <p:sp>
        <p:nvSpPr>
          <p:cNvPr name="TextBox 4" id="4"/>
          <p:cNvSpPr txBox="true"/>
          <p:nvPr/>
        </p:nvSpPr>
        <p:spPr>
          <a:xfrm rot="0">
            <a:off x="448847" y="513950"/>
            <a:ext cx="4704578" cy="665683"/>
          </a:xfrm>
          <a:prstGeom prst="rect">
            <a:avLst/>
          </a:prstGeom>
        </p:spPr>
        <p:txBody>
          <a:bodyPr anchor="t" rtlCol="false" tIns="0" lIns="0" bIns="0" rIns="0">
            <a:spAutoFit/>
          </a:bodyPr>
          <a:lstStyle/>
          <a:p>
            <a:pPr algn="l">
              <a:lnSpc>
                <a:spcPts val="5308"/>
              </a:lnSpc>
            </a:pPr>
            <a:r>
              <a:rPr lang="en-US" b="true" sz="3792" spc="758">
                <a:solidFill>
                  <a:srgbClr val="000000"/>
                </a:solidFill>
                <a:latin typeface="Arimo Bold"/>
                <a:ea typeface="Arimo Bold"/>
                <a:cs typeface="Arimo Bold"/>
                <a:sym typeface="Arimo Bold"/>
              </a:rPr>
              <a:t>Art as Action, </a:t>
            </a:r>
          </a:p>
        </p:txBody>
      </p:sp>
      <p:sp>
        <p:nvSpPr>
          <p:cNvPr name="TextBox 5" id="5"/>
          <p:cNvSpPr txBox="true"/>
          <p:nvPr/>
        </p:nvSpPr>
        <p:spPr>
          <a:xfrm rot="0">
            <a:off x="5157359" y="513950"/>
            <a:ext cx="4862846" cy="663178"/>
          </a:xfrm>
          <a:prstGeom prst="rect">
            <a:avLst/>
          </a:prstGeom>
        </p:spPr>
        <p:txBody>
          <a:bodyPr anchor="t" rtlCol="false" tIns="0" lIns="0" bIns="0" rIns="0">
            <a:spAutoFit/>
          </a:bodyPr>
          <a:lstStyle/>
          <a:p>
            <a:pPr algn="l">
              <a:lnSpc>
                <a:spcPts val="5308"/>
              </a:lnSpc>
            </a:pPr>
            <a:r>
              <a:rPr lang="en-US" b="true" sz="3792" spc="758">
                <a:solidFill>
                  <a:srgbClr val="000000"/>
                </a:solidFill>
                <a:latin typeface="Arimo Bold"/>
                <a:ea typeface="Arimo Bold"/>
                <a:cs typeface="Arimo Bold"/>
                <a:sym typeface="Arimo Bold"/>
              </a:rPr>
              <a:t>as Commitment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8663D"/>
        </a:solidFill>
      </p:bgPr>
    </p:bg>
    <p:spTree>
      <p:nvGrpSpPr>
        <p:cNvPr id="1" name=""/>
        <p:cNvGrpSpPr/>
        <p:nvPr/>
      </p:nvGrpSpPr>
      <p:grpSpPr>
        <a:xfrm>
          <a:off x="0" y="0"/>
          <a:ext cx="0" cy="0"/>
          <a:chOff x="0" y="0"/>
          <a:chExt cx="0" cy="0"/>
        </a:xfrm>
      </p:grpSpPr>
      <p:sp>
        <p:nvSpPr>
          <p:cNvPr name="TextBox 2" id="2"/>
          <p:cNvSpPr txBox="true"/>
          <p:nvPr/>
        </p:nvSpPr>
        <p:spPr>
          <a:xfrm rot="0">
            <a:off x="1019175" y="3394710"/>
            <a:ext cx="10291712" cy="5863590"/>
          </a:xfrm>
          <a:prstGeom prst="rect">
            <a:avLst/>
          </a:prstGeom>
        </p:spPr>
        <p:txBody>
          <a:bodyPr anchor="t" rtlCol="false" tIns="0" lIns="0" bIns="0" rIns="0">
            <a:spAutoFit/>
          </a:bodyPr>
          <a:lstStyle/>
          <a:p>
            <a:pPr algn="l">
              <a:lnSpc>
                <a:spcPts val="3359"/>
              </a:lnSpc>
              <a:spcBef>
                <a:spcPct val="0"/>
              </a:spcBef>
            </a:pPr>
            <a:r>
              <a:rPr lang="en-US" sz="2400" spc="480">
                <a:solidFill>
                  <a:srgbClr val="FFFFFF"/>
                </a:solidFill>
                <a:latin typeface="Arimo"/>
                <a:ea typeface="Arimo"/>
                <a:cs typeface="Arimo"/>
                <a:sym typeface="Arimo"/>
              </a:rPr>
              <a:t>On December 3,</a:t>
            </a:r>
            <a:r>
              <a:rPr lang="en-US" sz="2400" spc="480">
                <a:solidFill>
                  <a:srgbClr val="FFFFFF"/>
                </a:solidFill>
                <a:latin typeface="Arimo"/>
                <a:ea typeface="Arimo"/>
                <a:cs typeface="Arimo"/>
                <a:sym typeface="Arimo"/>
              </a:rPr>
              <a:t> 2025 – the International Day of Persons with Disabilities – Child-Help International, in collaboration with the Tanzanian self-help group in Moshi, will celebrate the opening of the sixteenth House of Hope and mark the launch of SHARE, the Global Knowledge Centre for Accessible Care.</a:t>
            </a:r>
          </a:p>
          <a:p>
            <a:pPr algn="l">
              <a:lnSpc>
                <a:spcPts val="3359"/>
              </a:lnSpc>
              <a:spcBef>
                <a:spcPct val="0"/>
              </a:spcBef>
            </a:pPr>
          </a:p>
          <a:p>
            <a:pPr algn="l">
              <a:lnSpc>
                <a:spcPts val="3359"/>
              </a:lnSpc>
              <a:spcBef>
                <a:spcPct val="0"/>
              </a:spcBef>
            </a:pPr>
            <a:r>
              <a:rPr lang="en-US" sz="2400" spc="480">
                <a:solidFill>
                  <a:srgbClr val="FFFFFF"/>
                </a:solidFill>
                <a:latin typeface="Arimo"/>
                <a:ea typeface="Arimo"/>
                <a:cs typeface="Arimo"/>
                <a:sym typeface="Arimo"/>
              </a:rPr>
              <a:t>To mark this moment, we launch Covers for the World. Pierre Mertens will collaborate with Tanzanian artists on a mural, create a collective reinterpretation of Picasso’s Les Demoiselles d’Avignon, present a thirteenth work from the Loving Care series, and organize a creative moment with children with spina bifida.</a:t>
            </a:r>
          </a:p>
        </p:txBody>
      </p:sp>
      <p:sp>
        <p:nvSpPr>
          <p:cNvPr name="Freeform 3" id="3"/>
          <p:cNvSpPr/>
          <p:nvPr/>
        </p:nvSpPr>
        <p:spPr>
          <a:xfrm flipH="false" flipV="false" rot="0">
            <a:off x="11834357" y="0"/>
            <a:ext cx="7055393" cy="10287000"/>
          </a:xfrm>
          <a:custGeom>
            <a:avLst/>
            <a:gdLst/>
            <a:ahLst/>
            <a:cxnLst/>
            <a:rect r="r" b="b" t="t" l="l"/>
            <a:pathLst>
              <a:path h="10287000" w="7055393">
                <a:moveTo>
                  <a:pt x="0" y="0"/>
                </a:moveTo>
                <a:lnTo>
                  <a:pt x="7055393" y="0"/>
                </a:lnTo>
                <a:lnTo>
                  <a:pt x="7055393" y="10287000"/>
                </a:lnTo>
                <a:lnTo>
                  <a:pt x="0" y="10287000"/>
                </a:lnTo>
                <a:lnTo>
                  <a:pt x="0" y="0"/>
                </a:lnTo>
                <a:close/>
              </a:path>
            </a:pathLst>
          </a:custGeom>
          <a:blipFill>
            <a:blip r:embed="rId2"/>
            <a:stretch>
              <a:fillRect l="0" t="0" r="0" b="0"/>
            </a:stretch>
          </a:blipFill>
        </p:spPr>
      </p:sp>
      <p:sp>
        <p:nvSpPr>
          <p:cNvPr name="TextBox 4" id="4"/>
          <p:cNvSpPr txBox="true"/>
          <p:nvPr/>
        </p:nvSpPr>
        <p:spPr>
          <a:xfrm rot="0">
            <a:off x="1028700" y="933450"/>
            <a:ext cx="10291712" cy="665683"/>
          </a:xfrm>
          <a:prstGeom prst="rect">
            <a:avLst/>
          </a:prstGeom>
        </p:spPr>
        <p:txBody>
          <a:bodyPr anchor="t" rtlCol="false" tIns="0" lIns="0" bIns="0" rIns="0">
            <a:spAutoFit/>
          </a:bodyPr>
          <a:lstStyle/>
          <a:p>
            <a:pPr algn="l">
              <a:lnSpc>
                <a:spcPts val="5308"/>
              </a:lnSpc>
            </a:pPr>
            <a:r>
              <a:rPr lang="en-US" b="true" sz="3792" spc="758">
                <a:solidFill>
                  <a:srgbClr val="FFFFFF"/>
                </a:solidFill>
                <a:latin typeface="Arimo Bold"/>
                <a:ea typeface="Arimo Bold"/>
                <a:cs typeface="Arimo Bold"/>
                <a:sym typeface="Arimo Bold"/>
              </a:rPr>
              <a:t>L</a:t>
            </a:r>
            <a:r>
              <a:rPr lang="en-US" b="true" sz="3792" spc="758">
                <a:solidFill>
                  <a:srgbClr val="FFFFFF"/>
                </a:solidFill>
                <a:latin typeface="Arimo Bold"/>
                <a:ea typeface="Arimo Bold"/>
                <a:cs typeface="Arimo Bold"/>
                <a:sym typeface="Arimo Bold"/>
              </a:rPr>
              <a:t>aunching Covers for the World</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A29588"/>
        </a:solidFill>
      </p:bgPr>
    </p:bg>
    <p:spTree>
      <p:nvGrpSpPr>
        <p:cNvPr id="1" name=""/>
        <p:cNvGrpSpPr/>
        <p:nvPr/>
      </p:nvGrpSpPr>
      <p:grpSpPr>
        <a:xfrm>
          <a:off x="0" y="0"/>
          <a:ext cx="0" cy="0"/>
          <a:chOff x="0" y="0"/>
          <a:chExt cx="0" cy="0"/>
        </a:xfrm>
      </p:grpSpPr>
      <p:sp>
        <p:nvSpPr>
          <p:cNvPr name="Freeform 2" id="2"/>
          <p:cNvSpPr/>
          <p:nvPr/>
        </p:nvSpPr>
        <p:spPr>
          <a:xfrm flipH="false" flipV="false" rot="0">
            <a:off x="10572750" y="0"/>
            <a:ext cx="7715250" cy="10287000"/>
          </a:xfrm>
          <a:custGeom>
            <a:avLst/>
            <a:gdLst/>
            <a:ahLst/>
            <a:cxnLst/>
            <a:rect r="r" b="b" t="t" l="l"/>
            <a:pathLst>
              <a:path h="10287000" w="7715250">
                <a:moveTo>
                  <a:pt x="0" y="0"/>
                </a:moveTo>
                <a:lnTo>
                  <a:pt x="7715250" y="0"/>
                </a:lnTo>
                <a:lnTo>
                  <a:pt x="771525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98616" y="3699522"/>
            <a:ext cx="8933727" cy="5807583"/>
          </a:xfrm>
          <a:prstGeom prst="rect">
            <a:avLst/>
          </a:prstGeom>
        </p:spPr>
        <p:txBody>
          <a:bodyPr anchor="t" rtlCol="false" tIns="0" lIns="0" bIns="0" rIns="0">
            <a:spAutoFit/>
          </a:bodyPr>
          <a:lstStyle/>
          <a:p>
            <a:pPr algn="l">
              <a:lnSpc>
                <a:spcPts val="3576"/>
              </a:lnSpc>
            </a:pPr>
            <a:r>
              <a:rPr lang="en-US" sz="2400" spc="26">
                <a:solidFill>
                  <a:srgbClr val="FFFFFF"/>
                </a:solidFill>
                <a:latin typeface="Arimo"/>
                <a:ea typeface="Arimo"/>
                <a:cs typeface="Arimo"/>
                <a:sym typeface="Arimo"/>
              </a:rPr>
              <a:t>Pierre Mertens and Edith Doove have worked together since 2020 when they curated Loving Care: a series</a:t>
            </a:r>
            <a:r>
              <a:rPr lang="en-US" sz="2400" spc="26">
                <a:solidFill>
                  <a:srgbClr val="FFFFFF"/>
                </a:solidFill>
                <a:latin typeface="Arimo"/>
                <a:ea typeface="Arimo"/>
                <a:cs typeface="Arimo"/>
                <a:sym typeface="Arimo"/>
              </a:rPr>
              <a:t> with portraits of children with untreated hydrocephalus. She re-presented the series at the Watou Arts Festival in 2023.</a:t>
            </a:r>
          </a:p>
          <a:p>
            <a:pPr algn="l">
              <a:lnSpc>
                <a:spcPts val="3576"/>
              </a:lnSpc>
            </a:pPr>
          </a:p>
          <a:p>
            <a:pPr algn="l">
              <a:lnSpc>
                <a:spcPts val="3576"/>
              </a:lnSpc>
            </a:pPr>
            <a:r>
              <a:rPr lang="en-US" sz="2400" spc="26">
                <a:solidFill>
                  <a:srgbClr val="FFFFFF"/>
                </a:solidFill>
                <a:latin typeface="Arimo"/>
                <a:ea typeface="Arimo"/>
                <a:cs typeface="Arimo"/>
                <a:sym typeface="Arimo"/>
              </a:rPr>
              <a:t>The series is based on photos posted by Filipino mothers on Facebook — intimate snapshots of their children with untreated hydrocephalus. While the enlarged heads are visually confronting, </a:t>
            </a:r>
          </a:p>
          <a:p>
            <a:pPr algn="l">
              <a:lnSpc>
                <a:spcPts val="3576"/>
              </a:lnSpc>
            </a:pPr>
            <a:r>
              <a:rPr lang="en-US" sz="2400" spc="26">
                <a:solidFill>
                  <a:srgbClr val="FFFFFF"/>
                </a:solidFill>
                <a:latin typeface="Arimo"/>
                <a:ea typeface="Arimo"/>
                <a:cs typeface="Arimo"/>
                <a:sym typeface="Arimo"/>
              </a:rPr>
              <a:t>Mertens approaches each portrait through the lens of motherly love. He translates these deeply personal images into large-format paintings (2m x 1.5m), turning the snapshots into silent testimonies of care and dignity.</a:t>
            </a:r>
          </a:p>
        </p:txBody>
      </p:sp>
      <p:sp>
        <p:nvSpPr>
          <p:cNvPr name="TextBox 4" id="4"/>
          <p:cNvSpPr txBox="true"/>
          <p:nvPr/>
        </p:nvSpPr>
        <p:spPr>
          <a:xfrm rot="0">
            <a:off x="1028700" y="933450"/>
            <a:ext cx="4536780" cy="665683"/>
          </a:xfrm>
          <a:prstGeom prst="rect">
            <a:avLst/>
          </a:prstGeom>
        </p:spPr>
        <p:txBody>
          <a:bodyPr anchor="t" rtlCol="false" tIns="0" lIns="0" bIns="0" rIns="0">
            <a:spAutoFit/>
          </a:bodyPr>
          <a:lstStyle/>
          <a:p>
            <a:pPr algn="l">
              <a:lnSpc>
                <a:spcPts val="5308"/>
              </a:lnSpc>
            </a:pPr>
            <a:r>
              <a:rPr lang="en-US" b="true" sz="3792" spc="758">
                <a:solidFill>
                  <a:srgbClr val="FFFFFF"/>
                </a:solidFill>
                <a:latin typeface="Arimo Bold"/>
                <a:ea typeface="Arimo Bold"/>
                <a:cs typeface="Arimo Bold"/>
                <a:sym typeface="Arimo Bold"/>
              </a:rPr>
              <a:t>Loving Care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DAG1fEV29Pk</dc:identifier>
  <dcterms:modified xsi:type="dcterms:W3CDTF">2011-08-01T06:04:30Z</dcterms:modified>
  <cp:revision>1</cp:revision>
  <dc:title>COVERS update_Portfolio.pdf</dc:title>
</cp:coreProperties>
</file>