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Canva Sans Bold Italics" charset="1" panose="020B0803030501040103"/>
      <p:regular r:id="rId22"/>
    </p:embeddedFont>
    <p:embeddedFont>
      <p:font typeface="Canva Sans Italics" charset="1" panose="020B0503030501040103"/>
      <p:regular r:id="rId23"/>
    </p:embeddedFont>
    <p:embeddedFont>
      <p:font typeface="Arimo" charset="1" panose="020B0604020202020204"/>
      <p:regular r:id="rId24"/>
    </p:embeddedFont>
    <p:embeddedFont>
      <p:font typeface="Arimo Bold" charset="1" panose="020B0704020202020204"/>
      <p:regular r:id="rId25"/>
    </p:embeddedFont>
    <p:embeddedFont>
      <p:font typeface="Arimo Italics" charset="1" panose="020B060402020209020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DAE27"/>
        </a:solidFill>
      </p:bgPr>
    </p:bg>
    <p:spTree>
      <p:nvGrpSpPr>
        <p:cNvPr id="1" name=""/>
        <p:cNvGrpSpPr/>
        <p:nvPr/>
      </p:nvGrpSpPr>
      <p:grpSpPr>
        <a:xfrm>
          <a:off x="0" y="0"/>
          <a:ext cx="0" cy="0"/>
          <a:chOff x="0" y="0"/>
          <a:chExt cx="0" cy="0"/>
        </a:xfrm>
      </p:grpSpPr>
      <p:sp>
        <p:nvSpPr>
          <p:cNvPr name="Freeform 2" id="2"/>
          <p:cNvSpPr/>
          <p:nvPr/>
        </p:nvSpPr>
        <p:spPr>
          <a:xfrm flipH="false" flipV="false" rot="0">
            <a:off x="3790645" y="4172617"/>
            <a:ext cx="14497050" cy="3857625"/>
          </a:xfrm>
          <a:custGeom>
            <a:avLst/>
            <a:gdLst/>
            <a:ahLst/>
            <a:cxnLst/>
            <a:rect r="r" b="b" t="t" l="l"/>
            <a:pathLst>
              <a:path h="3857625" w="14497050">
                <a:moveTo>
                  <a:pt x="0" y="0"/>
                </a:moveTo>
                <a:lnTo>
                  <a:pt x="14497050" y="0"/>
                </a:lnTo>
                <a:lnTo>
                  <a:pt x="14497050" y="3857625"/>
                </a:lnTo>
                <a:lnTo>
                  <a:pt x="0" y="3857625"/>
                </a:lnTo>
                <a:lnTo>
                  <a:pt x="0" y="0"/>
                </a:lnTo>
                <a:close/>
              </a:path>
            </a:pathLst>
          </a:custGeom>
          <a:blipFill>
            <a:blip r:embed="rId2"/>
            <a:stretch>
              <a:fillRect l="0" t="0" r="0" b="0"/>
            </a:stretch>
          </a:blipFill>
        </p:spPr>
      </p:sp>
      <p:sp>
        <p:nvSpPr>
          <p:cNvPr name="Freeform 3" id="3"/>
          <p:cNvSpPr/>
          <p:nvPr/>
        </p:nvSpPr>
        <p:spPr>
          <a:xfrm flipH="false" flipV="false" rot="0">
            <a:off x="0" y="1"/>
            <a:ext cx="14487525" cy="3933825"/>
          </a:xfrm>
          <a:custGeom>
            <a:avLst/>
            <a:gdLst/>
            <a:ahLst/>
            <a:cxnLst/>
            <a:rect r="r" b="b" t="t" l="l"/>
            <a:pathLst>
              <a:path h="3933825" w="14487525">
                <a:moveTo>
                  <a:pt x="0" y="0"/>
                </a:moveTo>
                <a:lnTo>
                  <a:pt x="14487525" y="0"/>
                </a:lnTo>
                <a:lnTo>
                  <a:pt x="14487525" y="3933825"/>
                </a:lnTo>
                <a:lnTo>
                  <a:pt x="0" y="3933825"/>
                </a:lnTo>
                <a:lnTo>
                  <a:pt x="0" y="0"/>
                </a:lnTo>
                <a:close/>
              </a:path>
            </a:pathLst>
          </a:custGeom>
          <a:blipFill>
            <a:blip r:embed="rId3"/>
            <a:stretch>
              <a:fillRect l="0" t="0" r="0" b="0"/>
            </a:stretch>
          </a:blipFill>
        </p:spPr>
      </p:sp>
      <p:sp>
        <p:nvSpPr>
          <p:cNvPr name="Freeform 4" id="4"/>
          <p:cNvSpPr/>
          <p:nvPr/>
        </p:nvSpPr>
        <p:spPr>
          <a:xfrm flipH="false" flipV="false" rot="0">
            <a:off x="1213469" y="8030242"/>
            <a:ext cx="7930531" cy="2243679"/>
          </a:xfrm>
          <a:custGeom>
            <a:avLst/>
            <a:gdLst/>
            <a:ahLst/>
            <a:cxnLst/>
            <a:rect r="r" b="b" t="t" l="l"/>
            <a:pathLst>
              <a:path h="2243679" w="7930531">
                <a:moveTo>
                  <a:pt x="0" y="0"/>
                </a:moveTo>
                <a:lnTo>
                  <a:pt x="7930531" y="0"/>
                </a:lnTo>
                <a:lnTo>
                  <a:pt x="7930531" y="2243679"/>
                </a:lnTo>
                <a:lnTo>
                  <a:pt x="0" y="2243679"/>
                </a:lnTo>
                <a:lnTo>
                  <a:pt x="0" y="0"/>
                </a:lnTo>
                <a:close/>
              </a:path>
            </a:pathLst>
          </a:custGeom>
          <a:blipFill>
            <a:blip r:embed="rId4"/>
            <a:stretch>
              <a:fillRect l="0" t="0" r="0" b="0"/>
            </a:stretch>
          </a:blipFill>
        </p:spPr>
      </p:sp>
      <p:sp>
        <p:nvSpPr>
          <p:cNvPr name="TextBox 5" id="5"/>
          <p:cNvSpPr txBox="true"/>
          <p:nvPr/>
        </p:nvSpPr>
        <p:spPr>
          <a:xfrm rot="0">
            <a:off x="9259830" y="8672708"/>
            <a:ext cx="4346258" cy="880129"/>
          </a:xfrm>
          <a:prstGeom prst="rect">
            <a:avLst/>
          </a:prstGeom>
        </p:spPr>
        <p:txBody>
          <a:bodyPr anchor="t" rtlCol="false" tIns="0" lIns="0" bIns="0" rIns="0">
            <a:spAutoFit/>
          </a:bodyPr>
          <a:lstStyle/>
          <a:p>
            <a:pPr algn="l">
              <a:lnSpc>
                <a:spcPts val="7138"/>
              </a:lnSpc>
            </a:pPr>
            <a:r>
              <a:rPr lang="en-US" b="true" sz="5099" i="true">
                <a:solidFill>
                  <a:srgbClr val="697C9E"/>
                </a:solidFill>
                <a:latin typeface="Canva Sans Bold Italics"/>
                <a:ea typeface="Canva Sans Bold Italics"/>
                <a:cs typeface="Canva Sans Bold Italics"/>
                <a:sym typeface="Canva Sans Bold Italics"/>
              </a:rPr>
              <a:t>for the world</a:t>
            </a:r>
            <a:r>
              <a:rPr lang="en-US" sz="5099" i="true">
                <a:solidFill>
                  <a:srgbClr val="000000"/>
                </a:solidFill>
                <a:latin typeface="Canva Sans Italics"/>
                <a:ea typeface="Canva Sans Italics"/>
                <a:cs typeface="Canva Sans Italics"/>
                <a:sym typeface="Canva Sans Italics"/>
              </a:rPr>
              <a:t>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8A8E88"/>
        </a:solidFill>
      </p:bgPr>
    </p:bg>
    <p:spTree>
      <p:nvGrpSpPr>
        <p:cNvPr id="1" name=""/>
        <p:cNvGrpSpPr/>
        <p:nvPr/>
      </p:nvGrpSpPr>
      <p:grpSpPr>
        <a:xfrm>
          <a:off x="0" y="0"/>
          <a:ext cx="0" cy="0"/>
          <a:chOff x="0" y="0"/>
          <a:chExt cx="0" cy="0"/>
        </a:xfrm>
      </p:grpSpPr>
      <p:sp>
        <p:nvSpPr>
          <p:cNvPr name="Freeform 2" id="2"/>
          <p:cNvSpPr/>
          <p:nvPr/>
        </p:nvSpPr>
        <p:spPr>
          <a:xfrm flipH="false" flipV="false" rot="0">
            <a:off x="11052591" y="0"/>
            <a:ext cx="7235409" cy="10287000"/>
          </a:xfrm>
          <a:custGeom>
            <a:avLst/>
            <a:gdLst/>
            <a:ahLst/>
            <a:cxnLst/>
            <a:rect r="r" b="b" t="t" l="l"/>
            <a:pathLst>
              <a:path h="10287000" w="7235409">
                <a:moveTo>
                  <a:pt x="0" y="0"/>
                </a:moveTo>
                <a:lnTo>
                  <a:pt x="7235409" y="0"/>
                </a:lnTo>
                <a:lnTo>
                  <a:pt x="7235409" y="10287000"/>
                </a:lnTo>
                <a:lnTo>
                  <a:pt x="0" y="10287000"/>
                </a:lnTo>
                <a:lnTo>
                  <a:pt x="0" y="0"/>
                </a:lnTo>
                <a:close/>
              </a:path>
            </a:pathLst>
          </a:custGeom>
          <a:blipFill>
            <a:blip r:embed="rId2"/>
            <a:stretch>
              <a:fillRect l="0" t="0" r="-2550" b="0"/>
            </a:stretch>
          </a:blipFill>
        </p:spPr>
      </p:sp>
      <p:sp>
        <p:nvSpPr>
          <p:cNvPr name="TextBox 3" id="3"/>
          <p:cNvSpPr txBox="true"/>
          <p:nvPr/>
        </p:nvSpPr>
        <p:spPr>
          <a:xfrm rot="0">
            <a:off x="1354124" y="707652"/>
            <a:ext cx="8115300" cy="9295130"/>
          </a:xfrm>
          <a:prstGeom prst="rect">
            <a:avLst/>
          </a:prstGeom>
        </p:spPr>
        <p:txBody>
          <a:bodyPr anchor="t" rtlCol="false" tIns="0" lIns="0" bIns="0" rIns="0">
            <a:spAutoFit/>
          </a:bodyPr>
          <a:lstStyle/>
          <a:p>
            <a:pPr algn="ctr">
              <a:lnSpc>
                <a:spcPts val="5179"/>
              </a:lnSpc>
              <a:spcBef>
                <a:spcPct val="0"/>
              </a:spcBef>
            </a:pPr>
            <a:r>
              <a:rPr lang="en-US" b="true" sz="3699" spc="739">
                <a:solidFill>
                  <a:srgbClr val="F0EFED"/>
                </a:solidFill>
                <a:latin typeface="Arimo Bold"/>
                <a:ea typeface="Arimo Bold"/>
                <a:cs typeface="Arimo Bold"/>
                <a:sym typeface="Arimo Bold"/>
              </a:rPr>
              <a:t>COVERS FOR THE WORLD</a:t>
            </a:r>
          </a:p>
          <a:p>
            <a:pPr algn="ctr">
              <a:lnSpc>
                <a:spcPts val="5179"/>
              </a:lnSpc>
              <a:spcBef>
                <a:spcPct val="0"/>
              </a:spcBef>
            </a:pPr>
          </a:p>
          <a:p>
            <a:pPr algn="l">
              <a:lnSpc>
                <a:spcPts val="3359"/>
              </a:lnSpc>
              <a:spcBef>
                <a:spcPct val="0"/>
              </a:spcBef>
            </a:pPr>
            <a:r>
              <a:rPr lang="en-US" sz="2400" spc="480">
                <a:solidFill>
                  <a:srgbClr val="F0EFED"/>
                </a:solidFill>
                <a:latin typeface="Arimo"/>
                <a:ea typeface="Arimo"/>
                <a:cs typeface="Arimo"/>
                <a:sym typeface="Arimo"/>
              </a:rPr>
              <a:t>Opening van de tentoonstelling ter gelegenheid van de inhuldiging van SHARE – Global Knowledge Centre for Accessible Care</a:t>
            </a:r>
          </a:p>
          <a:p>
            <a:pPr algn="l">
              <a:lnSpc>
                <a:spcPts val="3359"/>
              </a:lnSpc>
              <a:spcBef>
                <a:spcPct val="0"/>
              </a:spcBef>
            </a:pPr>
          </a:p>
          <a:p>
            <a:pPr algn="l">
              <a:lnSpc>
                <a:spcPts val="3359"/>
              </a:lnSpc>
              <a:spcBef>
                <a:spcPct val="0"/>
              </a:spcBef>
            </a:pPr>
            <a:r>
              <a:rPr lang="en-US" sz="2400" spc="480">
                <a:solidFill>
                  <a:srgbClr val="F0EFED"/>
                </a:solidFill>
                <a:latin typeface="Arimo"/>
                <a:ea typeface="Arimo"/>
                <a:cs typeface="Arimo"/>
                <a:sym typeface="Arimo"/>
              </a:rPr>
              <a:t>Adres: SHARE Knowledge Centre, Makongoro Street, Shanty Town, Moshi Town, Kilimanjaro, Tanzania</a:t>
            </a:r>
          </a:p>
          <a:p>
            <a:pPr algn="l">
              <a:lnSpc>
                <a:spcPts val="3359"/>
              </a:lnSpc>
              <a:spcBef>
                <a:spcPct val="0"/>
              </a:spcBef>
            </a:pPr>
          </a:p>
          <a:p>
            <a:pPr algn="l">
              <a:lnSpc>
                <a:spcPts val="3359"/>
              </a:lnSpc>
              <a:spcBef>
                <a:spcPct val="0"/>
              </a:spcBef>
            </a:pPr>
            <a:r>
              <a:rPr lang="en-US" sz="2400" spc="480">
                <a:solidFill>
                  <a:srgbClr val="F0EFED"/>
                </a:solidFill>
                <a:latin typeface="Arimo"/>
                <a:ea typeface="Arimo"/>
                <a:cs typeface="Arimo"/>
                <a:sym typeface="Arimo"/>
              </a:rPr>
              <a:t>Woensdag </a:t>
            </a:r>
            <a:r>
              <a:rPr lang="en-US" b="true" sz="2400" spc="480">
                <a:solidFill>
                  <a:srgbClr val="F0EFED"/>
                </a:solidFill>
                <a:latin typeface="Arimo Bold"/>
                <a:ea typeface="Arimo Bold"/>
                <a:cs typeface="Arimo Bold"/>
                <a:sym typeface="Arimo Bold"/>
              </a:rPr>
              <a:t>3 december 2025</a:t>
            </a:r>
            <a:r>
              <a:rPr lang="en-US" sz="2400" spc="480">
                <a:solidFill>
                  <a:srgbClr val="F0EFED"/>
                </a:solidFill>
                <a:latin typeface="Arimo"/>
                <a:ea typeface="Arimo"/>
                <a:cs typeface="Arimo"/>
                <a:sym typeface="Arimo"/>
              </a:rPr>
              <a:t> om 11.00 uur, Internationale Dag van Personen met een Handicap</a:t>
            </a:r>
          </a:p>
          <a:p>
            <a:pPr algn="l">
              <a:lnSpc>
                <a:spcPts val="3359"/>
              </a:lnSpc>
              <a:spcBef>
                <a:spcPct val="0"/>
              </a:spcBef>
            </a:pPr>
          </a:p>
          <a:p>
            <a:pPr algn="l">
              <a:lnSpc>
                <a:spcPts val="3359"/>
              </a:lnSpc>
              <a:spcBef>
                <a:spcPct val="0"/>
              </a:spcBef>
            </a:pPr>
            <a:r>
              <a:rPr lang="en-US" b="true" sz="2400" spc="480">
                <a:solidFill>
                  <a:srgbClr val="F0EFED"/>
                </a:solidFill>
                <a:latin typeface="Arimo Bold"/>
                <a:ea typeface="Arimo Bold"/>
                <a:cs typeface="Arimo Bold"/>
                <a:sym typeface="Arimo Bold"/>
              </a:rPr>
              <a:t>Deelnemende kunstenaars</a:t>
            </a:r>
          </a:p>
          <a:p>
            <a:pPr algn="l">
              <a:lnSpc>
                <a:spcPts val="3359"/>
              </a:lnSpc>
              <a:spcBef>
                <a:spcPct val="0"/>
              </a:spcBef>
            </a:pPr>
            <a:r>
              <a:rPr lang="en-US" sz="2400" spc="480">
                <a:solidFill>
                  <a:srgbClr val="F0EFED"/>
                </a:solidFill>
                <a:latin typeface="Arimo"/>
                <a:ea typeface="Arimo"/>
                <a:cs typeface="Arimo"/>
                <a:sym typeface="Arimo"/>
              </a:rPr>
              <a:t> Prince John Hugo · Lightness Jonas · Pierre Mertens · David Valerian Mlay · Lilian Munuo</a:t>
            </a:r>
          </a:p>
          <a:p>
            <a:pPr algn="l">
              <a:lnSpc>
                <a:spcPts val="3359"/>
              </a:lnSpc>
              <a:spcBef>
                <a:spcPct val="0"/>
              </a:spcBef>
            </a:pPr>
          </a:p>
          <a:p>
            <a:pPr algn="l">
              <a:lnSpc>
                <a:spcPts val="3359"/>
              </a:lnSpc>
              <a:spcBef>
                <a:spcPct val="0"/>
              </a:spcBef>
            </a:pPr>
            <a:r>
              <a:rPr lang="en-US" b="true" sz="2400" spc="480">
                <a:solidFill>
                  <a:srgbClr val="F0EFED"/>
                </a:solidFill>
                <a:latin typeface="Arimo Bold"/>
                <a:ea typeface="Arimo Bold"/>
                <a:cs typeface="Arimo Bold"/>
                <a:sym typeface="Arimo Bold"/>
              </a:rPr>
              <a:t>Curator:</a:t>
            </a:r>
            <a:r>
              <a:rPr lang="en-US" sz="2400" spc="480">
                <a:solidFill>
                  <a:srgbClr val="F0EFED"/>
                </a:solidFill>
                <a:latin typeface="Arimo"/>
                <a:ea typeface="Arimo"/>
                <a:cs typeface="Arimo"/>
                <a:sym typeface="Arimo"/>
              </a:rPr>
              <a:t> Edith Doove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A8663D"/>
        </a:solidFill>
      </p:bgPr>
    </p:bg>
    <p:spTree>
      <p:nvGrpSpPr>
        <p:cNvPr id="1" name=""/>
        <p:cNvGrpSpPr/>
        <p:nvPr/>
      </p:nvGrpSpPr>
      <p:grpSpPr>
        <a:xfrm>
          <a:off x="0" y="0"/>
          <a:ext cx="0" cy="0"/>
          <a:chOff x="0" y="0"/>
          <a:chExt cx="0" cy="0"/>
        </a:xfrm>
      </p:grpSpPr>
      <p:sp>
        <p:nvSpPr>
          <p:cNvPr name="Freeform 2" id="2"/>
          <p:cNvSpPr/>
          <p:nvPr/>
        </p:nvSpPr>
        <p:spPr>
          <a:xfrm flipH="false" flipV="false" rot="0">
            <a:off x="10328262" y="0"/>
            <a:ext cx="7924800" cy="10287000"/>
          </a:xfrm>
          <a:custGeom>
            <a:avLst/>
            <a:gdLst/>
            <a:ahLst/>
            <a:cxnLst/>
            <a:rect r="r" b="b" t="t" l="l"/>
            <a:pathLst>
              <a:path h="10287000" w="7924800">
                <a:moveTo>
                  <a:pt x="0" y="0"/>
                </a:moveTo>
                <a:lnTo>
                  <a:pt x="7924800" y="0"/>
                </a:lnTo>
                <a:lnTo>
                  <a:pt x="79248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7268055" y="7287201"/>
            <a:ext cx="1971099" cy="1971099"/>
          </a:xfrm>
          <a:custGeom>
            <a:avLst/>
            <a:gdLst/>
            <a:ahLst/>
            <a:cxnLst/>
            <a:rect r="r" b="b" t="t" l="l"/>
            <a:pathLst>
              <a:path h="1971099" w="1971099">
                <a:moveTo>
                  <a:pt x="0" y="0"/>
                </a:moveTo>
                <a:lnTo>
                  <a:pt x="1971100" y="0"/>
                </a:lnTo>
                <a:lnTo>
                  <a:pt x="1971100" y="1971099"/>
                </a:lnTo>
                <a:lnTo>
                  <a:pt x="0" y="1971099"/>
                </a:lnTo>
                <a:lnTo>
                  <a:pt x="0" y="0"/>
                </a:lnTo>
                <a:close/>
              </a:path>
            </a:pathLst>
          </a:custGeom>
          <a:blipFill>
            <a:blip r:embed="rId3"/>
            <a:stretch>
              <a:fillRect l="0" t="0" r="0" b="0"/>
            </a:stretch>
          </a:blipFill>
        </p:spPr>
      </p:sp>
      <p:sp>
        <p:nvSpPr>
          <p:cNvPr name="TextBox 4" id="4"/>
          <p:cNvSpPr txBox="true"/>
          <p:nvPr/>
        </p:nvSpPr>
        <p:spPr>
          <a:xfrm rot="0">
            <a:off x="957638" y="2850009"/>
            <a:ext cx="8570782" cy="5692292"/>
          </a:xfrm>
          <a:prstGeom prst="rect">
            <a:avLst/>
          </a:prstGeom>
        </p:spPr>
        <p:txBody>
          <a:bodyPr anchor="t" rtlCol="false" tIns="0" lIns="0" bIns="0" rIns="0">
            <a:spAutoFit/>
          </a:bodyPr>
          <a:lstStyle/>
          <a:p>
            <a:pPr algn="l">
              <a:lnSpc>
                <a:spcPts val="3508"/>
              </a:lnSpc>
            </a:pPr>
            <a:r>
              <a:rPr lang="en-US" sz="2400" spc="26">
                <a:solidFill>
                  <a:srgbClr val="FFFFFF"/>
                </a:solidFill>
                <a:latin typeface="Arimo"/>
                <a:ea typeface="Arimo"/>
                <a:cs typeface="Arimo"/>
                <a:sym typeface="Arimo"/>
              </a:rPr>
              <a:t>Pierre Mertens en B</a:t>
            </a:r>
            <a:r>
              <a:rPr lang="en-US" sz="2400" spc="26">
                <a:solidFill>
                  <a:srgbClr val="FFFFFF"/>
                </a:solidFill>
                <a:latin typeface="Arimo"/>
                <a:ea typeface="Arimo"/>
                <a:cs typeface="Arimo"/>
                <a:sym typeface="Arimo"/>
              </a:rPr>
              <a:t>ureau Doove zoeken wereldwijd naar partners voor de verdere ontwikkeling van het programma  </a:t>
            </a:r>
            <a:r>
              <a:rPr lang="en-US" sz="2400" i="true" spc="26">
                <a:solidFill>
                  <a:srgbClr val="FFFFFF"/>
                </a:solidFill>
                <a:latin typeface="Arimo Italics"/>
                <a:ea typeface="Arimo Italics"/>
                <a:cs typeface="Arimo Italics"/>
                <a:sym typeface="Arimo Italics"/>
              </a:rPr>
              <a:t>Covers for the World.</a:t>
            </a:r>
            <a:r>
              <a:rPr lang="en-US" sz="2400" spc="26">
                <a:solidFill>
                  <a:srgbClr val="FFFFFF"/>
                </a:solidFill>
                <a:latin typeface="Arimo"/>
                <a:ea typeface="Arimo"/>
                <a:cs typeface="Arimo"/>
                <a:sym typeface="Arimo"/>
              </a:rPr>
              <a:t> Z</a:t>
            </a:r>
            <a:r>
              <a:rPr lang="en-US" sz="2400" spc="26">
                <a:solidFill>
                  <a:srgbClr val="FFFFFF"/>
                </a:solidFill>
                <a:latin typeface="Arimo"/>
                <a:ea typeface="Arimo"/>
                <a:cs typeface="Arimo"/>
                <a:sym typeface="Arimo"/>
              </a:rPr>
              <a:t>ij denken daarbij aan musea of instellingen die kunst en sociaal engagement willen verbinden. Ze zoeken ook samenwerking met galeries en kunsttijdschriften die de spanning tussen beeld en activisme willen onderzoeken. Covers creëert ruimte voor reflectie, ongemak en verbinding. Tentoonstellingen kunnen krachtige debatten openen tussen kunst, tijd, dekolonisatie, ethisch en sociaal engagement</a:t>
            </a:r>
          </a:p>
          <a:p>
            <a:pPr algn="l">
              <a:lnSpc>
                <a:spcPts val="3508"/>
              </a:lnSpc>
            </a:pPr>
          </a:p>
          <a:p>
            <a:pPr algn="l">
              <a:lnSpc>
                <a:spcPts val="3508"/>
              </a:lnSpc>
            </a:pPr>
          </a:p>
          <a:p>
            <a:pPr algn="l">
              <a:lnSpc>
                <a:spcPts val="3508"/>
              </a:lnSpc>
            </a:pPr>
            <a:r>
              <a:rPr lang="en-US" sz="2400" spc="26">
                <a:solidFill>
                  <a:srgbClr val="FFFFFF"/>
                </a:solidFill>
                <a:latin typeface="Arimo"/>
                <a:ea typeface="Arimo"/>
                <a:cs typeface="Arimo"/>
                <a:sym typeface="Arimo"/>
              </a:rPr>
              <a:t>Hier kan je dit project steunen</a:t>
            </a:r>
          </a:p>
        </p:txBody>
      </p:sp>
      <p:sp>
        <p:nvSpPr>
          <p:cNvPr name="TextBox 5" id="5"/>
          <p:cNvSpPr txBox="true"/>
          <p:nvPr/>
        </p:nvSpPr>
        <p:spPr>
          <a:xfrm rot="0">
            <a:off x="1028700" y="933450"/>
            <a:ext cx="7149113" cy="706374"/>
          </a:xfrm>
          <a:prstGeom prst="rect">
            <a:avLst/>
          </a:prstGeom>
        </p:spPr>
        <p:txBody>
          <a:bodyPr anchor="t" rtlCol="false" tIns="0" lIns="0" bIns="0" rIns="0">
            <a:spAutoFit/>
          </a:bodyPr>
          <a:lstStyle/>
          <a:p>
            <a:pPr algn="l">
              <a:lnSpc>
                <a:spcPts val="5691"/>
              </a:lnSpc>
            </a:pPr>
            <a:r>
              <a:rPr lang="en-US" b="true" sz="4065" spc="813">
                <a:solidFill>
                  <a:srgbClr val="FFFFFF"/>
                </a:solidFill>
                <a:latin typeface="Arimo Bold"/>
                <a:ea typeface="Arimo Bold"/>
                <a:cs typeface="Arimo Bold"/>
                <a:sym typeface="Arimo Bold"/>
              </a:rPr>
              <a:t>D</a:t>
            </a:r>
            <a:r>
              <a:rPr lang="en-US" b="true" sz="4065" spc="813">
                <a:solidFill>
                  <a:srgbClr val="FFFFFF"/>
                </a:solidFill>
                <a:latin typeface="Arimo Bold"/>
                <a:ea typeface="Arimo Bold"/>
                <a:cs typeface="Arimo Bold"/>
                <a:sym typeface="Arimo Bold"/>
              </a:rPr>
              <a:t>oe je mee?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E6C68"/>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397165" cy="10287000"/>
          </a:xfrm>
          <a:custGeom>
            <a:avLst/>
            <a:gdLst/>
            <a:ahLst/>
            <a:cxnLst/>
            <a:rect r="r" b="b" t="t" l="l"/>
            <a:pathLst>
              <a:path h="10287000" w="9397165">
                <a:moveTo>
                  <a:pt x="0" y="0"/>
                </a:moveTo>
                <a:lnTo>
                  <a:pt x="9397165" y="0"/>
                </a:lnTo>
                <a:lnTo>
                  <a:pt x="9397165" y="10287000"/>
                </a:lnTo>
                <a:lnTo>
                  <a:pt x="0" y="10287000"/>
                </a:lnTo>
                <a:lnTo>
                  <a:pt x="0" y="0"/>
                </a:lnTo>
                <a:close/>
              </a:path>
            </a:pathLst>
          </a:custGeom>
          <a:blipFill>
            <a:blip r:embed="rId2"/>
            <a:stretch>
              <a:fillRect l="-8907" t="0" r="-8907" b="0"/>
            </a:stretch>
          </a:blipFill>
        </p:spPr>
      </p:sp>
      <p:sp>
        <p:nvSpPr>
          <p:cNvPr name="TextBox 3" id="3"/>
          <p:cNvSpPr txBox="true"/>
          <p:nvPr/>
        </p:nvSpPr>
        <p:spPr>
          <a:xfrm rot="0">
            <a:off x="10112468" y="3983543"/>
            <a:ext cx="7556470" cy="5444490"/>
          </a:xfrm>
          <a:prstGeom prst="rect">
            <a:avLst/>
          </a:prstGeom>
        </p:spPr>
        <p:txBody>
          <a:bodyPr anchor="t" rtlCol="false" tIns="0" lIns="0" bIns="0" rIns="0">
            <a:spAutoFit/>
          </a:bodyPr>
          <a:lstStyle/>
          <a:p>
            <a:pPr algn="l">
              <a:lnSpc>
                <a:spcPts val="3359"/>
              </a:lnSpc>
              <a:spcBef>
                <a:spcPct val="0"/>
              </a:spcBef>
            </a:pPr>
            <a:r>
              <a:rPr lang="en-US" sz="2400" spc="480">
                <a:solidFill>
                  <a:srgbClr val="FFFFFF"/>
                </a:solidFill>
                <a:latin typeface="Arimo"/>
                <a:ea typeface="Arimo"/>
                <a:cs typeface="Arimo"/>
                <a:sym typeface="Arimo"/>
              </a:rPr>
              <a:t>Elk</a:t>
            </a:r>
            <a:r>
              <a:rPr lang="en-US" sz="2400" spc="480">
                <a:solidFill>
                  <a:srgbClr val="FFFFFF"/>
                </a:solidFill>
                <a:latin typeface="Arimo"/>
                <a:ea typeface="Arimo"/>
                <a:cs typeface="Arimo"/>
                <a:sym typeface="Arimo"/>
              </a:rPr>
              <a:t>e tekening is een oproep tot zorg, voor elk kind dat dreigt te sterven terwijl het wacht op behandeling, of leeft op een plek waar zorg enkel voor de bevoorrechten is.</a:t>
            </a:r>
          </a:p>
          <a:p>
            <a:pPr algn="l">
              <a:lnSpc>
                <a:spcPts val="3359"/>
              </a:lnSpc>
              <a:spcBef>
                <a:spcPct val="0"/>
              </a:spcBef>
            </a:pPr>
            <a:r>
              <a:rPr lang="en-US" sz="2400" spc="480">
                <a:solidFill>
                  <a:srgbClr val="FFFFFF"/>
                </a:solidFill>
                <a:latin typeface="Arimo"/>
                <a:ea typeface="Arimo"/>
                <a:cs typeface="Arimo"/>
                <a:sym typeface="Arimo"/>
              </a:rPr>
              <a:t>Elk verkocht werk wordt zo deel van een dubbel verhaal: dat van artistieke expressie én dat van concrete steun aan een kwetsbaar leven. </a:t>
            </a:r>
          </a:p>
          <a:p>
            <a:pPr algn="l">
              <a:lnSpc>
                <a:spcPts val="3359"/>
              </a:lnSpc>
              <a:spcBef>
                <a:spcPct val="0"/>
              </a:spcBef>
            </a:pPr>
            <a:r>
              <a:rPr lang="en-US" sz="2400" spc="480">
                <a:solidFill>
                  <a:srgbClr val="FFFFFF"/>
                </a:solidFill>
                <a:latin typeface="Arimo"/>
                <a:ea typeface="Arimo"/>
                <a:cs typeface="Arimo"/>
                <a:sym typeface="Arimo"/>
              </a:rPr>
              <a:t>Wie daarin gelooft, vragen we om contact op te nemen met Bureau Doove voor een mogelijke samenwerking.</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0106"/>
        </a:solidFill>
      </p:bgPr>
    </p:bg>
    <p:spTree>
      <p:nvGrpSpPr>
        <p:cNvPr id="1" name=""/>
        <p:cNvGrpSpPr/>
        <p:nvPr/>
      </p:nvGrpSpPr>
      <p:grpSpPr>
        <a:xfrm>
          <a:off x="0" y="0"/>
          <a:ext cx="0" cy="0"/>
          <a:chOff x="0" y="0"/>
          <a:chExt cx="0" cy="0"/>
        </a:xfrm>
      </p:grpSpPr>
      <p:sp>
        <p:nvSpPr>
          <p:cNvPr name="Freeform 2" id="2"/>
          <p:cNvSpPr/>
          <p:nvPr/>
        </p:nvSpPr>
        <p:spPr>
          <a:xfrm flipH="false" flipV="false" rot="0">
            <a:off x="0" y="-288607"/>
            <a:ext cx="23501350" cy="10575607"/>
          </a:xfrm>
          <a:custGeom>
            <a:avLst/>
            <a:gdLst/>
            <a:ahLst/>
            <a:cxnLst/>
            <a:rect r="r" b="b" t="t" l="l"/>
            <a:pathLst>
              <a:path h="10575607" w="23501350">
                <a:moveTo>
                  <a:pt x="0" y="0"/>
                </a:moveTo>
                <a:lnTo>
                  <a:pt x="23501350" y="0"/>
                </a:lnTo>
                <a:lnTo>
                  <a:pt x="23501350" y="10575607"/>
                </a:lnTo>
                <a:lnTo>
                  <a:pt x="0" y="10575607"/>
                </a:lnTo>
                <a:lnTo>
                  <a:pt x="0" y="0"/>
                </a:lnTo>
                <a:close/>
              </a:path>
            </a:pathLst>
          </a:custGeom>
          <a:blipFill>
            <a:blip r:embed="rId2"/>
            <a:stretch>
              <a:fillRect l="-8525" t="0" r="-909" b="-9213"/>
            </a:stretch>
          </a:blipFill>
        </p:spPr>
      </p:sp>
      <p:sp>
        <p:nvSpPr>
          <p:cNvPr name="Freeform 3" id="3"/>
          <p:cNvSpPr/>
          <p:nvPr/>
        </p:nvSpPr>
        <p:spPr>
          <a:xfrm flipH="false" flipV="false" rot="0">
            <a:off x="1028700" y="2338499"/>
            <a:ext cx="5197690" cy="7295164"/>
          </a:xfrm>
          <a:custGeom>
            <a:avLst/>
            <a:gdLst/>
            <a:ahLst/>
            <a:cxnLst/>
            <a:rect r="r" b="b" t="t" l="l"/>
            <a:pathLst>
              <a:path h="7295164" w="5197690">
                <a:moveTo>
                  <a:pt x="0" y="0"/>
                </a:moveTo>
                <a:lnTo>
                  <a:pt x="5197690" y="0"/>
                </a:lnTo>
                <a:lnTo>
                  <a:pt x="5197690" y="7295164"/>
                </a:lnTo>
                <a:lnTo>
                  <a:pt x="0" y="7295164"/>
                </a:lnTo>
                <a:lnTo>
                  <a:pt x="0" y="0"/>
                </a:lnTo>
                <a:close/>
              </a:path>
            </a:pathLst>
          </a:custGeom>
          <a:blipFill>
            <a:blip r:embed="rId3"/>
            <a:stretch>
              <a:fillRect l="-11495" t="-11495" r="-17524" b="-17524"/>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BD8842"/>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8171278" cy="10287000"/>
          </a:xfrm>
          <a:custGeom>
            <a:avLst/>
            <a:gdLst/>
            <a:ahLst/>
            <a:cxnLst/>
            <a:rect r="r" b="b" t="t" l="l"/>
            <a:pathLst>
              <a:path h="10287000" w="8171278">
                <a:moveTo>
                  <a:pt x="0" y="0"/>
                </a:moveTo>
                <a:lnTo>
                  <a:pt x="8171278" y="0"/>
                </a:lnTo>
                <a:lnTo>
                  <a:pt x="8171278" y="10287000"/>
                </a:lnTo>
                <a:lnTo>
                  <a:pt x="0" y="10287000"/>
                </a:lnTo>
                <a:lnTo>
                  <a:pt x="0" y="0"/>
                </a:lnTo>
                <a:close/>
              </a:path>
            </a:pathLst>
          </a:custGeom>
          <a:blipFill>
            <a:blip r:embed="rId2"/>
            <a:stretch>
              <a:fillRect l="0" t="0" r="-14" b="-5925"/>
            </a:stretch>
          </a:blipFill>
        </p:spPr>
      </p:sp>
      <p:sp>
        <p:nvSpPr>
          <p:cNvPr name="Freeform 3" id="3"/>
          <p:cNvSpPr/>
          <p:nvPr/>
        </p:nvSpPr>
        <p:spPr>
          <a:xfrm flipH="false" flipV="false" rot="0">
            <a:off x="11045435" y="784591"/>
            <a:ext cx="3897934" cy="2225726"/>
          </a:xfrm>
          <a:custGeom>
            <a:avLst/>
            <a:gdLst/>
            <a:ahLst/>
            <a:cxnLst/>
            <a:rect r="r" b="b" t="t" l="l"/>
            <a:pathLst>
              <a:path h="2225726" w="3897934">
                <a:moveTo>
                  <a:pt x="0" y="0"/>
                </a:moveTo>
                <a:lnTo>
                  <a:pt x="3897934" y="0"/>
                </a:lnTo>
                <a:lnTo>
                  <a:pt x="3897934" y="2225727"/>
                </a:lnTo>
                <a:lnTo>
                  <a:pt x="0" y="2225727"/>
                </a:lnTo>
                <a:lnTo>
                  <a:pt x="0" y="0"/>
                </a:lnTo>
                <a:close/>
              </a:path>
            </a:pathLst>
          </a:custGeom>
          <a:blipFill>
            <a:blip r:embed="rId3"/>
            <a:stretch>
              <a:fillRect l="0" t="0" r="0" b="0"/>
            </a:stretch>
          </a:blipFill>
        </p:spPr>
      </p:sp>
      <p:sp>
        <p:nvSpPr>
          <p:cNvPr name="TextBox 4" id="4"/>
          <p:cNvSpPr txBox="true"/>
          <p:nvPr/>
        </p:nvSpPr>
        <p:spPr>
          <a:xfrm rot="0">
            <a:off x="8910274" y="4293084"/>
            <a:ext cx="8457521" cy="5362956"/>
          </a:xfrm>
          <a:prstGeom prst="rect">
            <a:avLst/>
          </a:prstGeom>
        </p:spPr>
        <p:txBody>
          <a:bodyPr anchor="t" rtlCol="false" tIns="0" lIns="0" bIns="0" rIns="0">
            <a:spAutoFit/>
          </a:bodyPr>
          <a:lstStyle/>
          <a:p>
            <a:pPr algn="l">
              <a:lnSpc>
                <a:spcPts val="3551"/>
              </a:lnSpc>
            </a:pPr>
            <a:r>
              <a:rPr lang="en-US" sz="2400" spc="26">
                <a:solidFill>
                  <a:srgbClr val="FFFFFF"/>
                </a:solidFill>
                <a:latin typeface="Arimo"/>
                <a:ea typeface="Arimo"/>
                <a:cs typeface="Arimo"/>
                <a:sym typeface="Arimo"/>
              </a:rPr>
              <a:t>Elke 30 seconden wordt er een kind geboren met spina bifida en/of hydrocefalie. Overleven begint met onmiddellijke behandeling en degelijke toegankelijke zorg. </a:t>
            </a:r>
          </a:p>
          <a:p>
            <a:pPr algn="l">
              <a:lnSpc>
                <a:spcPts val="3551"/>
              </a:lnSpc>
            </a:pPr>
          </a:p>
          <a:p>
            <a:pPr algn="l">
              <a:lnSpc>
                <a:spcPts val="3551"/>
              </a:lnSpc>
            </a:pPr>
            <a:r>
              <a:rPr lang="en-US" sz="2400" spc="26">
                <a:solidFill>
                  <a:srgbClr val="FFFFFF"/>
                </a:solidFill>
                <a:latin typeface="Arimo"/>
                <a:ea typeface="Arimo"/>
                <a:cs typeface="Arimo"/>
                <a:sym typeface="Arimo"/>
              </a:rPr>
              <a:t>Het Child-Help Kenniscentrum vertaalt wereldwijde kennis naar betaalbare oplossingen en ondersteunt nationale netwerken naar verandering. </a:t>
            </a:r>
          </a:p>
          <a:p>
            <a:pPr algn="l">
              <a:lnSpc>
                <a:spcPts val="3551"/>
              </a:lnSpc>
            </a:pPr>
          </a:p>
          <a:p>
            <a:pPr algn="l">
              <a:lnSpc>
                <a:spcPts val="3551"/>
              </a:lnSpc>
            </a:pPr>
            <a:r>
              <a:rPr lang="en-US" sz="2400" spc="26">
                <a:solidFill>
                  <a:srgbClr val="FFFFFF"/>
                </a:solidFill>
                <a:latin typeface="Arimo"/>
                <a:ea typeface="Arimo"/>
                <a:cs typeface="Arimo"/>
                <a:sym typeface="Arimo"/>
              </a:rPr>
              <a:t>Child-Help ontstond uit de solidariteit van ouders van kinderen met spina bifida wereldwijd. Omdat de organisatie uitsluitend werkt mét en vanuit de doelgroep in het Globale Zuiden, is ze een voorbeeld van gelijkwaardig partnerschap.</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958B8B"/>
        </a:solidFill>
      </p:bgPr>
    </p:bg>
    <p:spTree>
      <p:nvGrpSpPr>
        <p:cNvPr id="1" name=""/>
        <p:cNvGrpSpPr/>
        <p:nvPr/>
      </p:nvGrpSpPr>
      <p:grpSpPr>
        <a:xfrm>
          <a:off x="0" y="0"/>
          <a:ext cx="0" cy="0"/>
          <a:chOff x="0" y="0"/>
          <a:chExt cx="0" cy="0"/>
        </a:xfrm>
      </p:grpSpPr>
      <p:sp>
        <p:nvSpPr>
          <p:cNvPr name="Freeform 2" id="2"/>
          <p:cNvSpPr/>
          <p:nvPr/>
        </p:nvSpPr>
        <p:spPr>
          <a:xfrm flipH="false" flipV="false" rot="0">
            <a:off x="10319514" y="0"/>
            <a:ext cx="7968486" cy="10287000"/>
          </a:xfrm>
          <a:custGeom>
            <a:avLst/>
            <a:gdLst/>
            <a:ahLst/>
            <a:cxnLst/>
            <a:rect r="r" b="b" t="t" l="l"/>
            <a:pathLst>
              <a:path h="10287000" w="7968486">
                <a:moveTo>
                  <a:pt x="0" y="0"/>
                </a:moveTo>
                <a:lnTo>
                  <a:pt x="7968486" y="0"/>
                </a:lnTo>
                <a:lnTo>
                  <a:pt x="7968486"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630937"/>
            <a:ext cx="8500004" cy="9649713"/>
          </a:xfrm>
          <a:prstGeom prst="rect">
            <a:avLst/>
          </a:prstGeom>
        </p:spPr>
        <p:txBody>
          <a:bodyPr anchor="t" rtlCol="false" tIns="0" lIns="0" bIns="0" rIns="0">
            <a:spAutoFit/>
          </a:bodyPr>
          <a:lstStyle/>
          <a:p>
            <a:pPr algn="ctr">
              <a:lnSpc>
                <a:spcPts val="5551"/>
              </a:lnSpc>
              <a:spcBef>
                <a:spcPct val="0"/>
              </a:spcBef>
            </a:pPr>
            <a:r>
              <a:rPr lang="en-US" b="true" sz="3965" spc="793">
                <a:solidFill>
                  <a:srgbClr val="000000"/>
                </a:solidFill>
                <a:latin typeface="Arimo Bold"/>
                <a:ea typeface="Arimo Bold"/>
                <a:cs typeface="Arimo Bold"/>
                <a:sym typeface="Arimo Bold"/>
              </a:rPr>
              <a:t>Covers</a:t>
            </a:r>
          </a:p>
          <a:p>
            <a:pPr algn="ctr">
              <a:lnSpc>
                <a:spcPts val="2751"/>
              </a:lnSpc>
              <a:spcBef>
                <a:spcPct val="0"/>
              </a:spcBef>
            </a:pPr>
          </a:p>
          <a:p>
            <a:pPr algn="ctr">
              <a:lnSpc>
                <a:spcPts val="2751"/>
              </a:lnSpc>
              <a:spcBef>
                <a:spcPct val="0"/>
              </a:spcBef>
            </a:pPr>
          </a:p>
          <a:p>
            <a:pPr algn="ctr">
              <a:lnSpc>
                <a:spcPts val="2751"/>
              </a:lnSpc>
              <a:spcBef>
                <a:spcPct val="0"/>
              </a:spcBef>
            </a:pPr>
            <a:r>
              <a:rPr lang="en-US" b="true" sz="1965" spc="393">
                <a:solidFill>
                  <a:srgbClr val="000000"/>
                </a:solidFill>
                <a:latin typeface="Arimo Bold"/>
                <a:ea typeface="Arimo Bold"/>
                <a:cs typeface="Arimo Bold"/>
                <a:sym typeface="Arimo Bold"/>
              </a:rPr>
              <a:t>He wakes the dawn with trembling sight,</a:t>
            </a:r>
          </a:p>
          <a:p>
            <a:pPr algn="ctr">
              <a:lnSpc>
                <a:spcPts val="2751"/>
              </a:lnSpc>
              <a:spcBef>
                <a:spcPct val="0"/>
              </a:spcBef>
            </a:pPr>
            <a:r>
              <a:rPr lang="en-US" b="true" sz="1965" spc="393">
                <a:solidFill>
                  <a:srgbClr val="000000"/>
                </a:solidFill>
                <a:latin typeface="Arimo Bold"/>
                <a:ea typeface="Arimo Bold"/>
                <a:cs typeface="Arimo Bold"/>
                <a:sym typeface="Arimo Bold"/>
              </a:rPr>
              <a:t>his brush a witness, day and night.</a:t>
            </a:r>
          </a:p>
          <a:p>
            <a:pPr algn="ctr">
              <a:lnSpc>
                <a:spcPts val="2751"/>
              </a:lnSpc>
              <a:spcBef>
                <a:spcPct val="0"/>
              </a:spcBef>
            </a:pPr>
            <a:r>
              <a:rPr lang="en-US" b="true" sz="1965" spc="393">
                <a:solidFill>
                  <a:srgbClr val="000000"/>
                </a:solidFill>
                <a:latin typeface="Arimo Bold"/>
                <a:ea typeface="Arimo Bold"/>
                <a:cs typeface="Arimo Bold"/>
                <a:sym typeface="Arimo Bold"/>
              </a:rPr>
              <a:t>Each line repeats what time betrays </a:t>
            </a:r>
          </a:p>
          <a:p>
            <a:pPr algn="ctr">
              <a:lnSpc>
                <a:spcPts val="2751"/>
              </a:lnSpc>
              <a:spcBef>
                <a:spcPct val="0"/>
              </a:spcBef>
            </a:pPr>
            <a:r>
              <a:rPr lang="en-US" b="true" sz="1965" spc="393">
                <a:solidFill>
                  <a:srgbClr val="000000"/>
                </a:solidFill>
                <a:latin typeface="Arimo Bold"/>
                <a:ea typeface="Arimo Bold"/>
                <a:cs typeface="Arimo Bold"/>
                <a:sym typeface="Arimo Bold"/>
              </a:rPr>
              <a:t>the painter of forty thousand days.</a:t>
            </a:r>
          </a:p>
          <a:p>
            <a:pPr algn="ctr">
              <a:lnSpc>
                <a:spcPts val="2751"/>
              </a:lnSpc>
              <a:spcBef>
                <a:spcPct val="0"/>
              </a:spcBef>
            </a:pPr>
            <a:r>
              <a:rPr lang="en-US" b="true" sz="1965" spc="393">
                <a:solidFill>
                  <a:srgbClr val="000000"/>
                </a:solidFill>
                <a:latin typeface="Arimo Bold"/>
                <a:ea typeface="Arimo Bold"/>
                <a:cs typeface="Arimo Bold"/>
                <a:sym typeface="Arimo Bold"/>
              </a:rPr>
              <a:t>He paints the world that cannot sleep,</a:t>
            </a:r>
          </a:p>
          <a:p>
            <a:pPr algn="ctr">
              <a:lnSpc>
                <a:spcPts val="2751"/>
              </a:lnSpc>
              <a:spcBef>
                <a:spcPct val="0"/>
              </a:spcBef>
            </a:pPr>
            <a:r>
              <a:rPr lang="en-US" b="true" sz="1965" spc="393">
                <a:solidFill>
                  <a:srgbClr val="000000"/>
                </a:solidFill>
                <a:latin typeface="Arimo Bold"/>
                <a:ea typeface="Arimo Bold"/>
                <a:cs typeface="Arimo Bold"/>
                <a:sym typeface="Arimo Bold"/>
              </a:rPr>
              <a:t>the cries the headlines cannot keep.</a:t>
            </a:r>
          </a:p>
          <a:p>
            <a:pPr algn="ctr">
              <a:lnSpc>
                <a:spcPts val="2751"/>
              </a:lnSpc>
              <a:spcBef>
                <a:spcPct val="0"/>
              </a:spcBef>
            </a:pPr>
            <a:r>
              <a:rPr lang="en-US" b="true" sz="1965" spc="393">
                <a:solidFill>
                  <a:srgbClr val="000000"/>
                </a:solidFill>
                <a:latin typeface="Arimo Bold"/>
                <a:ea typeface="Arimo Bold"/>
                <a:cs typeface="Arimo Bold"/>
                <a:sym typeface="Arimo Bold"/>
              </a:rPr>
              <a:t>He overlays the saints, the kings,</a:t>
            </a:r>
          </a:p>
          <a:p>
            <a:pPr algn="ctr">
              <a:lnSpc>
                <a:spcPts val="2751"/>
              </a:lnSpc>
              <a:spcBef>
                <a:spcPct val="0"/>
              </a:spcBef>
            </a:pPr>
            <a:r>
              <a:rPr lang="en-US" b="true" sz="1965" spc="393">
                <a:solidFill>
                  <a:srgbClr val="000000"/>
                </a:solidFill>
                <a:latin typeface="Arimo Bold"/>
                <a:ea typeface="Arimo Bold"/>
                <a:cs typeface="Arimo Bold"/>
                <a:sym typeface="Arimo Bold"/>
              </a:rPr>
              <a:t>their vanished faces, feathered wings.</a:t>
            </a:r>
          </a:p>
          <a:p>
            <a:pPr algn="ctr">
              <a:lnSpc>
                <a:spcPts val="2751"/>
              </a:lnSpc>
              <a:spcBef>
                <a:spcPct val="0"/>
              </a:spcBef>
            </a:pPr>
            <a:r>
              <a:rPr lang="en-US" b="true" sz="1965" spc="393">
                <a:solidFill>
                  <a:srgbClr val="000000"/>
                </a:solidFill>
                <a:latin typeface="Arimo Bold"/>
                <a:ea typeface="Arimo Bold"/>
                <a:cs typeface="Arimo Bold"/>
                <a:sym typeface="Arimo Bold"/>
              </a:rPr>
              <a:t>Picasso murmurs, ‘Break to see.’</a:t>
            </a:r>
          </a:p>
          <a:p>
            <a:pPr algn="ctr">
              <a:lnSpc>
                <a:spcPts val="2751"/>
              </a:lnSpc>
              <a:spcBef>
                <a:spcPct val="0"/>
              </a:spcBef>
            </a:pPr>
            <a:r>
              <a:rPr lang="en-US" b="true" sz="1965" spc="393">
                <a:solidFill>
                  <a:srgbClr val="000000"/>
                </a:solidFill>
                <a:latin typeface="Arimo Bold"/>
                <a:ea typeface="Arimo Bold"/>
                <a:cs typeface="Arimo Bold"/>
                <a:sym typeface="Arimo Bold"/>
              </a:rPr>
              <a:t>He tears the truth from history.</a:t>
            </a:r>
          </a:p>
          <a:p>
            <a:pPr algn="ctr">
              <a:lnSpc>
                <a:spcPts val="2751"/>
              </a:lnSpc>
              <a:spcBef>
                <a:spcPct val="0"/>
              </a:spcBef>
            </a:pPr>
            <a:r>
              <a:rPr lang="en-US" b="true" sz="1965" spc="393">
                <a:solidFill>
                  <a:srgbClr val="000000"/>
                </a:solidFill>
                <a:latin typeface="Arimo Bold"/>
                <a:ea typeface="Arimo Bold"/>
                <a:cs typeface="Arimo Bold"/>
                <a:sym typeface="Arimo Bold"/>
              </a:rPr>
              <a:t>Guernica bleeds through Gaza’s glare,</a:t>
            </a:r>
          </a:p>
          <a:p>
            <a:pPr algn="ctr">
              <a:lnSpc>
                <a:spcPts val="2751"/>
              </a:lnSpc>
              <a:spcBef>
                <a:spcPct val="0"/>
              </a:spcBef>
            </a:pPr>
            <a:r>
              <a:rPr lang="en-US" b="true" sz="1965" spc="393">
                <a:solidFill>
                  <a:srgbClr val="000000"/>
                </a:solidFill>
                <a:latin typeface="Arimo Bold"/>
                <a:ea typeface="Arimo Bold"/>
                <a:cs typeface="Arimo Bold"/>
                <a:sym typeface="Arimo Bold"/>
              </a:rPr>
              <a:t>old sorrow sighs in modern air.</a:t>
            </a:r>
          </a:p>
          <a:p>
            <a:pPr algn="ctr">
              <a:lnSpc>
                <a:spcPts val="2751"/>
              </a:lnSpc>
              <a:spcBef>
                <a:spcPct val="0"/>
              </a:spcBef>
            </a:pPr>
            <a:r>
              <a:rPr lang="en-US" b="true" sz="1965" spc="393">
                <a:solidFill>
                  <a:srgbClr val="000000"/>
                </a:solidFill>
                <a:latin typeface="Arimo Bold"/>
                <a:ea typeface="Arimo Bold"/>
                <a:cs typeface="Arimo Bold"/>
                <a:sym typeface="Arimo Bold"/>
              </a:rPr>
              <a:t>The colours clash, the stories rhyme,</a:t>
            </a:r>
          </a:p>
          <a:p>
            <a:pPr algn="ctr">
              <a:lnSpc>
                <a:spcPts val="2751"/>
              </a:lnSpc>
              <a:spcBef>
                <a:spcPct val="0"/>
              </a:spcBef>
            </a:pPr>
            <a:r>
              <a:rPr lang="en-US" b="true" sz="1965" spc="393">
                <a:solidFill>
                  <a:srgbClr val="000000"/>
                </a:solidFill>
                <a:latin typeface="Arimo Bold"/>
                <a:ea typeface="Arimo Bold"/>
                <a:cs typeface="Arimo Bold"/>
                <a:sym typeface="Arimo Bold"/>
              </a:rPr>
              <a:t>tomorrow spills from yesterday’s crime.</a:t>
            </a:r>
          </a:p>
          <a:p>
            <a:pPr algn="ctr">
              <a:lnSpc>
                <a:spcPts val="2751"/>
              </a:lnSpc>
              <a:spcBef>
                <a:spcPct val="0"/>
              </a:spcBef>
            </a:pPr>
            <a:r>
              <a:rPr lang="en-US" b="true" sz="1965" spc="393">
                <a:solidFill>
                  <a:srgbClr val="000000"/>
                </a:solidFill>
                <a:latin typeface="Arimo Bold"/>
                <a:ea typeface="Arimo Bold"/>
                <a:cs typeface="Arimo Bold"/>
                <a:sym typeface="Arimo Bold"/>
              </a:rPr>
              <a:t>Each stroke a prayer, each hue a scar,</a:t>
            </a:r>
          </a:p>
          <a:p>
            <a:pPr algn="ctr">
              <a:lnSpc>
                <a:spcPts val="2751"/>
              </a:lnSpc>
              <a:spcBef>
                <a:spcPct val="0"/>
              </a:spcBef>
            </a:pPr>
            <a:r>
              <a:rPr lang="en-US" b="true" sz="1965" spc="393">
                <a:solidFill>
                  <a:srgbClr val="000000"/>
                </a:solidFill>
                <a:latin typeface="Arimo Bold"/>
                <a:ea typeface="Arimo Bold"/>
                <a:cs typeface="Arimo Bold"/>
                <a:sym typeface="Arimo Bold"/>
              </a:rPr>
              <a:t>each newsflash flickers where the dead things are.</a:t>
            </a:r>
          </a:p>
          <a:p>
            <a:pPr algn="ctr">
              <a:lnSpc>
                <a:spcPts val="2751"/>
              </a:lnSpc>
              <a:spcBef>
                <a:spcPct val="0"/>
              </a:spcBef>
            </a:pPr>
            <a:r>
              <a:rPr lang="en-US" b="true" sz="1965" spc="393">
                <a:solidFill>
                  <a:srgbClr val="000000"/>
                </a:solidFill>
                <a:latin typeface="Arimo Bold"/>
                <a:ea typeface="Arimo Bold"/>
                <a:cs typeface="Arimo Bold"/>
                <a:sym typeface="Arimo Bold"/>
              </a:rPr>
              <a:t>He paints not beauty, but its ghost,</a:t>
            </a:r>
          </a:p>
          <a:p>
            <a:pPr algn="ctr">
              <a:lnSpc>
                <a:spcPts val="2751"/>
              </a:lnSpc>
              <a:spcBef>
                <a:spcPct val="0"/>
              </a:spcBef>
            </a:pPr>
            <a:r>
              <a:rPr lang="en-US" b="true" sz="1965" spc="393">
                <a:solidFill>
                  <a:srgbClr val="000000"/>
                </a:solidFill>
                <a:latin typeface="Arimo Bold"/>
                <a:ea typeface="Arimo Bold"/>
                <a:cs typeface="Arimo Bold"/>
                <a:sym typeface="Arimo Bold"/>
              </a:rPr>
              <a:t>the ache that art remembers most.</a:t>
            </a:r>
          </a:p>
          <a:p>
            <a:pPr algn="ctr">
              <a:lnSpc>
                <a:spcPts val="2751"/>
              </a:lnSpc>
              <a:spcBef>
                <a:spcPct val="0"/>
              </a:spcBef>
            </a:pPr>
            <a:r>
              <a:rPr lang="en-US" b="true" sz="1965" spc="393">
                <a:solidFill>
                  <a:srgbClr val="000000"/>
                </a:solidFill>
                <a:latin typeface="Arimo Bold"/>
                <a:ea typeface="Arimo Bold"/>
                <a:cs typeface="Arimo Bold"/>
                <a:sym typeface="Arimo Bold"/>
              </a:rPr>
              <a:t>He paints, erases, paints again</a:t>
            </a:r>
          </a:p>
          <a:p>
            <a:pPr algn="ctr">
              <a:lnSpc>
                <a:spcPts val="2751"/>
              </a:lnSpc>
              <a:spcBef>
                <a:spcPct val="0"/>
              </a:spcBef>
            </a:pPr>
            <a:r>
              <a:rPr lang="en-US" b="true" sz="1965" spc="393">
                <a:solidFill>
                  <a:srgbClr val="000000"/>
                </a:solidFill>
                <a:latin typeface="Arimo Bold"/>
                <a:ea typeface="Arimo Bold"/>
                <a:cs typeface="Arimo Bold"/>
                <a:sym typeface="Arimo Bold"/>
              </a:rPr>
              <a:t>to dream the grief that won’t remain.</a:t>
            </a:r>
          </a:p>
          <a:p>
            <a:pPr algn="ctr">
              <a:lnSpc>
                <a:spcPts val="2751"/>
              </a:lnSpc>
              <a:spcBef>
                <a:spcPct val="0"/>
              </a:spcBef>
            </a:pPr>
          </a:p>
          <a:p>
            <a:pPr algn="ctr">
              <a:lnSpc>
                <a:spcPts val="2751"/>
              </a:lnSpc>
              <a:spcBef>
                <a:spcPct val="0"/>
              </a:spcBef>
            </a:pPr>
          </a:p>
          <a:p>
            <a:pPr algn="ctr">
              <a:lnSpc>
                <a:spcPts val="2751"/>
              </a:lnSpc>
              <a:spcBef>
                <a:spcPct val="0"/>
              </a:spcBef>
            </a:pPr>
            <a:r>
              <a:rPr lang="en-US" b="true" sz="1965" spc="393">
                <a:solidFill>
                  <a:srgbClr val="000000"/>
                </a:solidFill>
                <a:latin typeface="Arimo Bold"/>
                <a:ea typeface="Arimo Bold"/>
                <a:cs typeface="Arimo Bold"/>
                <a:sym typeface="Arimo Bold"/>
              </a:rPr>
              <a:t>Mark Kinet</a:t>
            </a:r>
          </a:p>
          <a:p>
            <a:pPr algn="ctr">
              <a:lnSpc>
                <a:spcPts val="2751"/>
              </a:lnSpc>
              <a:spcBef>
                <a:spcPct val="0"/>
              </a:spcBef>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0106"/>
        </a:solidFill>
      </p:bgPr>
    </p:bg>
    <p:spTree>
      <p:nvGrpSpPr>
        <p:cNvPr id="1" name=""/>
        <p:cNvGrpSpPr/>
        <p:nvPr/>
      </p:nvGrpSpPr>
      <p:grpSpPr>
        <a:xfrm>
          <a:off x="0" y="0"/>
          <a:ext cx="0" cy="0"/>
          <a:chOff x="0" y="0"/>
          <a:chExt cx="0" cy="0"/>
        </a:xfrm>
      </p:grpSpPr>
      <p:sp>
        <p:nvSpPr>
          <p:cNvPr name="Freeform 2" id="2"/>
          <p:cNvSpPr/>
          <p:nvPr/>
        </p:nvSpPr>
        <p:spPr>
          <a:xfrm flipH="false" flipV="false" rot="0">
            <a:off x="25308" y="0"/>
            <a:ext cx="8229600" cy="10287000"/>
          </a:xfrm>
          <a:custGeom>
            <a:avLst/>
            <a:gdLst/>
            <a:ahLst/>
            <a:cxnLst/>
            <a:rect r="r" b="b" t="t" l="l"/>
            <a:pathLst>
              <a:path h="10287000" w="8229600">
                <a:moveTo>
                  <a:pt x="0" y="0"/>
                </a:moveTo>
                <a:lnTo>
                  <a:pt x="8229600" y="0"/>
                </a:lnTo>
                <a:lnTo>
                  <a:pt x="82296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8517018" y="1028700"/>
            <a:ext cx="9301680" cy="2961035"/>
          </a:xfrm>
          <a:custGeom>
            <a:avLst/>
            <a:gdLst/>
            <a:ahLst/>
            <a:cxnLst/>
            <a:rect r="r" b="b" t="t" l="l"/>
            <a:pathLst>
              <a:path h="2961035" w="9301680">
                <a:moveTo>
                  <a:pt x="0" y="0"/>
                </a:moveTo>
                <a:lnTo>
                  <a:pt x="9301681" y="0"/>
                </a:lnTo>
                <a:lnTo>
                  <a:pt x="9301681" y="2961035"/>
                </a:lnTo>
                <a:lnTo>
                  <a:pt x="0" y="2961035"/>
                </a:lnTo>
                <a:lnTo>
                  <a:pt x="0" y="0"/>
                </a:lnTo>
                <a:close/>
              </a:path>
            </a:pathLst>
          </a:custGeom>
          <a:blipFill>
            <a:blip r:embed="rId3"/>
            <a:stretch>
              <a:fillRect l="0" t="0" r="0" b="0"/>
            </a:stretch>
          </a:blipFill>
        </p:spPr>
      </p:sp>
      <p:sp>
        <p:nvSpPr>
          <p:cNvPr name="TextBox 4" id="4"/>
          <p:cNvSpPr txBox="true"/>
          <p:nvPr/>
        </p:nvSpPr>
        <p:spPr>
          <a:xfrm rot="0">
            <a:off x="8940185" y="3913535"/>
            <a:ext cx="7058306" cy="6287329"/>
          </a:xfrm>
          <a:prstGeom prst="rect">
            <a:avLst/>
          </a:prstGeom>
        </p:spPr>
        <p:txBody>
          <a:bodyPr anchor="t" rtlCol="false" tIns="0" lIns="0" bIns="0" rIns="0">
            <a:spAutoFit/>
          </a:bodyPr>
          <a:lstStyle/>
          <a:p>
            <a:pPr algn="l">
              <a:lnSpc>
                <a:spcPts val="4154"/>
              </a:lnSpc>
            </a:pPr>
          </a:p>
          <a:p>
            <a:pPr algn="l">
              <a:lnSpc>
                <a:spcPts val="4154"/>
              </a:lnSpc>
            </a:pPr>
            <a:r>
              <a:rPr lang="en-US" sz="2967" spc="32">
                <a:solidFill>
                  <a:srgbClr val="FFFFFF"/>
                </a:solidFill>
                <a:latin typeface="Arimo"/>
                <a:ea typeface="Arimo"/>
                <a:cs typeface="Arimo"/>
                <a:sym typeface="Arimo"/>
              </a:rPr>
              <a:t>Pierre Mertens</a:t>
            </a:r>
          </a:p>
          <a:p>
            <a:pPr algn="l">
              <a:lnSpc>
                <a:spcPts val="4154"/>
              </a:lnSpc>
            </a:pPr>
            <a:r>
              <a:rPr lang="en-US" sz="2967" spc="32">
                <a:solidFill>
                  <a:srgbClr val="FFFFFF"/>
                </a:solidFill>
                <a:latin typeface="Arimo"/>
                <a:ea typeface="Arimo"/>
                <a:cs typeface="Arimo"/>
                <a:sym typeface="Arimo"/>
              </a:rPr>
              <a:t>info@pierremertens.be </a:t>
            </a:r>
          </a:p>
          <a:p>
            <a:pPr algn="l">
              <a:lnSpc>
                <a:spcPts val="4154"/>
              </a:lnSpc>
            </a:pPr>
            <a:r>
              <a:rPr lang="en-US" sz="2967" spc="32">
                <a:solidFill>
                  <a:srgbClr val="FFFFFF"/>
                </a:solidFill>
                <a:latin typeface="Arimo"/>
                <a:ea typeface="Arimo"/>
                <a:cs typeface="Arimo"/>
                <a:sym typeface="Arimo"/>
              </a:rPr>
              <a:t>www.pierremertens.be</a:t>
            </a:r>
          </a:p>
          <a:p>
            <a:pPr algn="l">
              <a:lnSpc>
                <a:spcPts val="4154"/>
              </a:lnSpc>
            </a:pPr>
            <a:r>
              <a:rPr lang="en-US" sz="2967" spc="32">
                <a:solidFill>
                  <a:srgbClr val="FFFFFF"/>
                </a:solidFill>
                <a:latin typeface="Arimo"/>
                <a:ea typeface="Arimo"/>
                <a:cs typeface="Arimo"/>
                <a:sym typeface="Arimo"/>
              </a:rPr>
              <a:t>+32(0)498504859</a:t>
            </a:r>
            <a:r>
              <a:rPr lang="en-US" sz="2967" spc="32">
                <a:solidFill>
                  <a:srgbClr val="000000"/>
                </a:solidFill>
                <a:latin typeface="Arimo"/>
                <a:ea typeface="Arimo"/>
                <a:cs typeface="Arimo"/>
                <a:sym typeface="Arimo"/>
              </a:rPr>
              <a:t> </a:t>
            </a:r>
          </a:p>
          <a:p>
            <a:pPr algn="l">
              <a:lnSpc>
                <a:spcPts val="4154"/>
              </a:lnSpc>
            </a:pPr>
          </a:p>
          <a:p>
            <a:pPr algn="l">
              <a:lnSpc>
                <a:spcPts val="4154"/>
              </a:lnSpc>
            </a:pPr>
            <a:r>
              <a:rPr lang="en-US" sz="2967" spc="32">
                <a:solidFill>
                  <a:srgbClr val="FFFFFF"/>
                </a:solidFill>
                <a:latin typeface="Arimo"/>
                <a:ea typeface="Arimo"/>
                <a:cs typeface="Arimo"/>
                <a:sym typeface="Arimo"/>
              </a:rPr>
              <a:t>Edith Doove</a:t>
            </a:r>
          </a:p>
          <a:p>
            <a:pPr algn="l">
              <a:lnSpc>
                <a:spcPts val="4154"/>
              </a:lnSpc>
            </a:pPr>
            <a:r>
              <a:rPr lang="en-US" sz="2967" spc="32">
                <a:solidFill>
                  <a:srgbClr val="FFFFFF"/>
                </a:solidFill>
                <a:latin typeface="Arimo"/>
                <a:ea typeface="Arimo"/>
                <a:cs typeface="Arimo"/>
                <a:sym typeface="Arimo"/>
              </a:rPr>
              <a:t>contact@bureaudoove.com</a:t>
            </a:r>
          </a:p>
          <a:p>
            <a:pPr algn="l">
              <a:lnSpc>
                <a:spcPts val="4154"/>
              </a:lnSpc>
            </a:pPr>
            <a:r>
              <a:rPr lang="en-US" sz="2967" spc="32">
                <a:solidFill>
                  <a:srgbClr val="FFFFFF"/>
                </a:solidFill>
                <a:latin typeface="Arimo"/>
                <a:ea typeface="Arimo"/>
                <a:cs typeface="Arimo"/>
                <a:sym typeface="Arimo"/>
              </a:rPr>
              <a:t>https://bureaudoove.com/ </a:t>
            </a:r>
          </a:p>
          <a:p>
            <a:pPr algn="l">
              <a:lnSpc>
                <a:spcPts val="4154"/>
              </a:lnSpc>
            </a:pPr>
            <a:r>
              <a:rPr lang="en-US" sz="2967" spc="32">
                <a:solidFill>
                  <a:srgbClr val="FFFFFF"/>
                </a:solidFill>
                <a:latin typeface="Arimo"/>
                <a:ea typeface="Arimo"/>
                <a:cs typeface="Arimo"/>
                <a:sym typeface="Arimo"/>
              </a:rPr>
              <a:t>+33(0)772079708</a:t>
            </a:r>
          </a:p>
          <a:p>
            <a:pPr algn="l">
              <a:lnSpc>
                <a:spcPts val="4154"/>
              </a:lnSpc>
              <a:spcBef>
                <a:spcPct val="0"/>
              </a:spcBef>
            </a:pPr>
          </a:p>
          <a:p>
            <a:pPr algn="l">
              <a:lnSpc>
                <a:spcPts val="4154"/>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8B56C"/>
        </a:solidFill>
      </p:bgPr>
    </p:bg>
    <p:spTree>
      <p:nvGrpSpPr>
        <p:cNvPr id="1" name=""/>
        <p:cNvGrpSpPr/>
        <p:nvPr/>
      </p:nvGrpSpPr>
      <p:grpSpPr>
        <a:xfrm>
          <a:off x="0" y="0"/>
          <a:ext cx="0" cy="0"/>
          <a:chOff x="0" y="0"/>
          <a:chExt cx="0" cy="0"/>
        </a:xfrm>
      </p:grpSpPr>
      <p:sp>
        <p:nvSpPr>
          <p:cNvPr name="Freeform 2" id="2"/>
          <p:cNvSpPr/>
          <p:nvPr/>
        </p:nvSpPr>
        <p:spPr>
          <a:xfrm flipH="false" flipV="false" rot="0">
            <a:off x="5561814" y="0"/>
            <a:ext cx="12726186" cy="10287000"/>
          </a:xfrm>
          <a:custGeom>
            <a:avLst/>
            <a:gdLst/>
            <a:ahLst/>
            <a:cxnLst/>
            <a:rect r="r" b="b" t="t" l="l"/>
            <a:pathLst>
              <a:path h="10287000" w="12726186">
                <a:moveTo>
                  <a:pt x="0" y="0"/>
                </a:moveTo>
                <a:lnTo>
                  <a:pt x="12726186" y="0"/>
                </a:lnTo>
                <a:lnTo>
                  <a:pt x="12726186"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390282" y="5365212"/>
            <a:ext cx="3015539" cy="4022979"/>
          </a:xfrm>
          <a:prstGeom prst="rect">
            <a:avLst/>
          </a:prstGeom>
        </p:spPr>
        <p:txBody>
          <a:bodyPr anchor="t" rtlCol="false" tIns="0" lIns="0" bIns="0" rIns="0">
            <a:spAutoFit/>
          </a:bodyPr>
          <a:lstStyle/>
          <a:p>
            <a:pPr algn="l">
              <a:lnSpc>
                <a:spcPts val="3528"/>
              </a:lnSpc>
            </a:pPr>
            <a:r>
              <a:rPr lang="en-US" sz="2400" spc="26">
                <a:solidFill>
                  <a:srgbClr val="FFFFFF"/>
                </a:solidFill>
                <a:latin typeface="Arimo"/>
                <a:ea typeface="Arimo"/>
                <a:cs typeface="Arimo"/>
                <a:sym typeface="Arimo"/>
              </a:rPr>
              <a:t>In een wereld die zichzelf meedogenloos uitput, toont Covers van Pierre Mertens de waanzin van de dag — een dagelijkse daad van aandacht voor kwetsbaarheid.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D8842"/>
        </a:solidFill>
      </p:bgPr>
    </p:bg>
    <p:spTree>
      <p:nvGrpSpPr>
        <p:cNvPr id="1" name=""/>
        <p:cNvGrpSpPr/>
        <p:nvPr/>
      </p:nvGrpSpPr>
      <p:grpSpPr>
        <a:xfrm>
          <a:off x="0" y="0"/>
          <a:ext cx="0" cy="0"/>
          <a:chOff x="0" y="0"/>
          <a:chExt cx="0" cy="0"/>
        </a:xfrm>
      </p:grpSpPr>
      <p:sp>
        <p:nvSpPr>
          <p:cNvPr name="Freeform 2" id="2"/>
          <p:cNvSpPr/>
          <p:nvPr/>
        </p:nvSpPr>
        <p:spPr>
          <a:xfrm flipH="false" flipV="false" rot="0">
            <a:off x="7347857" y="0"/>
            <a:ext cx="10940143" cy="10287000"/>
          </a:xfrm>
          <a:custGeom>
            <a:avLst/>
            <a:gdLst/>
            <a:ahLst/>
            <a:cxnLst/>
            <a:rect r="r" b="b" t="t" l="l"/>
            <a:pathLst>
              <a:path h="10287000" w="10940143">
                <a:moveTo>
                  <a:pt x="0" y="0"/>
                </a:moveTo>
                <a:lnTo>
                  <a:pt x="10940143" y="0"/>
                </a:lnTo>
                <a:lnTo>
                  <a:pt x="10940143"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731757" y="2494540"/>
            <a:ext cx="6446832" cy="7150608"/>
          </a:xfrm>
          <a:prstGeom prst="rect">
            <a:avLst/>
          </a:prstGeom>
        </p:spPr>
        <p:txBody>
          <a:bodyPr anchor="t" rtlCol="false" tIns="0" lIns="0" bIns="0" rIns="0">
            <a:spAutoFit/>
          </a:bodyPr>
          <a:lstStyle/>
          <a:p>
            <a:pPr algn="l">
              <a:lnSpc>
                <a:spcPts val="3576"/>
              </a:lnSpc>
            </a:pPr>
            <a:r>
              <a:rPr lang="en-US" sz="2400" spc="14">
                <a:solidFill>
                  <a:srgbClr val="FFFFFF"/>
                </a:solidFill>
                <a:latin typeface="Arimo"/>
                <a:ea typeface="Arimo"/>
                <a:cs typeface="Arimo"/>
                <a:sym typeface="Arimo"/>
              </a:rPr>
              <a:t>Zijn werk ontvouwt zich in het Antropoceen, een tijdperk waarin de mensheid niet langer slechts bewoner van deze planeet is, maar haar voornaamste verstoorder. </a:t>
            </a:r>
          </a:p>
          <a:p>
            <a:pPr algn="l">
              <a:lnSpc>
                <a:spcPts val="3576"/>
              </a:lnSpc>
            </a:pPr>
          </a:p>
          <a:p>
            <a:pPr algn="l">
              <a:lnSpc>
                <a:spcPts val="3576"/>
              </a:lnSpc>
            </a:pPr>
            <a:r>
              <a:rPr lang="en-US" sz="2400" spc="14">
                <a:solidFill>
                  <a:srgbClr val="FFFFFF"/>
                </a:solidFill>
                <a:latin typeface="Arimo"/>
                <a:ea typeface="Arimo"/>
                <a:cs typeface="Arimo"/>
                <a:sym typeface="Arimo"/>
              </a:rPr>
              <a:t>Mertens overschildert bestaande beelden met zijn naakte, menselijke of ontmenselijkte figuren en brengt zo aan het licht wat we liever negeren: kwetsbaarheid, woede, verlies, uitsluiting. Elke tekening staat op zichzelf, maar maakt tegelijk deel uit van een groter geheel — een visuele tijdlijn die het nieuws van de dag weerspiegelt. </a:t>
            </a:r>
          </a:p>
          <a:p>
            <a:pPr algn="l">
              <a:lnSpc>
                <a:spcPts val="3576"/>
              </a:lnSpc>
            </a:pPr>
          </a:p>
          <a:p>
            <a:pPr algn="l">
              <a:lnSpc>
                <a:spcPts val="3576"/>
              </a:lnSpc>
            </a:pPr>
            <a:r>
              <a:rPr lang="en-US" sz="2400" spc="14">
                <a:solidFill>
                  <a:srgbClr val="FFFFFF"/>
                </a:solidFill>
                <a:latin typeface="Arimo"/>
                <a:ea typeface="Arimo"/>
                <a:cs typeface="Arimo"/>
                <a:sym typeface="Arimo"/>
              </a:rPr>
              <a:t>Soms wrang, soms speels, maar altijd geworteld in engagement.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6ACA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2068175" cy="10287000"/>
          </a:xfrm>
          <a:custGeom>
            <a:avLst/>
            <a:gdLst/>
            <a:ahLst/>
            <a:cxnLst/>
            <a:rect r="r" b="b" t="t" l="l"/>
            <a:pathLst>
              <a:path h="10287000" w="12068175">
                <a:moveTo>
                  <a:pt x="0" y="0"/>
                </a:moveTo>
                <a:lnTo>
                  <a:pt x="12068175" y="0"/>
                </a:lnTo>
                <a:lnTo>
                  <a:pt x="12068175"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2498882" y="6581394"/>
            <a:ext cx="5318296" cy="2676906"/>
          </a:xfrm>
          <a:prstGeom prst="rect">
            <a:avLst/>
          </a:prstGeom>
        </p:spPr>
        <p:txBody>
          <a:bodyPr anchor="t" rtlCol="false" tIns="0" lIns="0" bIns="0" rIns="0">
            <a:spAutoFit/>
          </a:bodyPr>
          <a:lstStyle/>
          <a:p>
            <a:pPr algn="l">
              <a:lnSpc>
                <a:spcPts val="3551"/>
              </a:lnSpc>
            </a:pPr>
            <a:r>
              <a:rPr lang="en-US" sz="2400" spc="24">
                <a:solidFill>
                  <a:srgbClr val="000000"/>
                </a:solidFill>
                <a:latin typeface="Arimo"/>
                <a:ea typeface="Arimo"/>
                <a:cs typeface="Arimo"/>
                <a:sym typeface="Arimo"/>
              </a:rPr>
              <a:t>Sinds 2014 maakt hij elke dag één tekening, telkens op een reproductie van een bestaand kunstwerk of op de cover van een kunsttijdschrift. Zo ontstaat een groeiend archief van meer dan 4000 tekeningen.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8966A"/>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1550043" cy="10387587"/>
          </a:xfrm>
          <a:custGeom>
            <a:avLst/>
            <a:gdLst/>
            <a:ahLst/>
            <a:cxnLst/>
            <a:rect r="r" b="b" t="t" l="l"/>
            <a:pathLst>
              <a:path h="10387587" w="11550043">
                <a:moveTo>
                  <a:pt x="0" y="0"/>
                </a:moveTo>
                <a:lnTo>
                  <a:pt x="11550043" y="0"/>
                </a:lnTo>
                <a:lnTo>
                  <a:pt x="11550043" y="10387587"/>
                </a:lnTo>
                <a:lnTo>
                  <a:pt x="0" y="10387587"/>
                </a:lnTo>
                <a:lnTo>
                  <a:pt x="0" y="0"/>
                </a:lnTo>
                <a:close/>
              </a:path>
            </a:pathLst>
          </a:custGeom>
          <a:blipFill>
            <a:blip r:embed="rId2"/>
            <a:stretch>
              <a:fillRect l="0" t="0" r="0" b="0"/>
            </a:stretch>
          </a:blipFill>
        </p:spPr>
      </p:sp>
      <p:sp>
        <p:nvSpPr>
          <p:cNvPr name="TextBox 3" id="3"/>
          <p:cNvSpPr txBox="true"/>
          <p:nvPr/>
        </p:nvSpPr>
        <p:spPr>
          <a:xfrm rot="0">
            <a:off x="602436" y="9579291"/>
            <a:ext cx="17083128" cy="405994"/>
          </a:xfrm>
          <a:prstGeom prst="rect">
            <a:avLst/>
          </a:prstGeom>
        </p:spPr>
        <p:txBody>
          <a:bodyPr anchor="t" rtlCol="false" tIns="0" lIns="0" bIns="0" rIns="0">
            <a:spAutoFit/>
          </a:bodyPr>
          <a:lstStyle/>
          <a:p>
            <a:pPr algn="l">
              <a:lnSpc>
                <a:spcPts val="3283"/>
              </a:lnSpc>
            </a:pPr>
            <a:r>
              <a:rPr lang="en-US" sz="2400" spc="26">
                <a:solidFill>
                  <a:srgbClr val="FFFFFF"/>
                </a:solidFill>
                <a:latin typeface="Arimo"/>
                <a:ea typeface="Arimo"/>
                <a:cs typeface="Arimo"/>
                <a:sym typeface="Arimo"/>
              </a:rPr>
              <a:t>6/6/25: Judge blocks new Trump bid to deny US entry for Harvard’s foreign students</a:t>
            </a:r>
          </a:p>
        </p:txBody>
      </p:sp>
      <p:sp>
        <p:nvSpPr>
          <p:cNvPr name="TextBox 4" id="4"/>
          <p:cNvSpPr txBox="true"/>
          <p:nvPr/>
        </p:nvSpPr>
        <p:spPr>
          <a:xfrm rot="0">
            <a:off x="11738356" y="8162021"/>
            <a:ext cx="6340602" cy="908685"/>
          </a:xfrm>
          <a:prstGeom prst="rect">
            <a:avLst/>
          </a:prstGeom>
        </p:spPr>
        <p:txBody>
          <a:bodyPr anchor="t" rtlCol="false" tIns="0" lIns="0" bIns="0" rIns="0">
            <a:spAutoFit/>
          </a:bodyPr>
          <a:lstStyle/>
          <a:p>
            <a:pPr algn="l">
              <a:lnSpc>
                <a:spcPts val="3600"/>
              </a:lnSpc>
            </a:pPr>
            <a:r>
              <a:rPr lang="en-US" sz="2400" spc="14">
                <a:solidFill>
                  <a:srgbClr val="000000"/>
                </a:solidFill>
                <a:latin typeface="Arimo"/>
                <a:ea typeface="Arimo"/>
                <a:cs typeface="Arimo"/>
                <a:sym typeface="Arimo"/>
              </a:rPr>
              <a:t>Elke tekening deelt zijn datum met een nieuwsfeit.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3361C"/>
        </a:solidFill>
      </p:bgPr>
    </p:bg>
    <p:spTree>
      <p:nvGrpSpPr>
        <p:cNvPr id="1" name=""/>
        <p:cNvGrpSpPr/>
        <p:nvPr/>
      </p:nvGrpSpPr>
      <p:grpSpPr>
        <a:xfrm>
          <a:off x="0" y="0"/>
          <a:ext cx="0" cy="0"/>
          <a:chOff x="0" y="0"/>
          <a:chExt cx="0" cy="0"/>
        </a:xfrm>
      </p:grpSpPr>
      <p:sp>
        <p:nvSpPr>
          <p:cNvPr name="Freeform 2" id="2"/>
          <p:cNvSpPr/>
          <p:nvPr/>
        </p:nvSpPr>
        <p:spPr>
          <a:xfrm flipH="false" flipV="false" rot="0">
            <a:off x="11471043" y="0"/>
            <a:ext cx="6734175" cy="10287000"/>
          </a:xfrm>
          <a:custGeom>
            <a:avLst/>
            <a:gdLst/>
            <a:ahLst/>
            <a:cxnLst/>
            <a:rect r="r" b="b" t="t" l="l"/>
            <a:pathLst>
              <a:path h="10287000" w="6734175">
                <a:moveTo>
                  <a:pt x="0" y="0"/>
                </a:moveTo>
                <a:lnTo>
                  <a:pt x="6734175" y="0"/>
                </a:lnTo>
                <a:lnTo>
                  <a:pt x="6734175" y="10287000"/>
                </a:lnTo>
                <a:lnTo>
                  <a:pt x="0" y="10287000"/>
                </a:lnTo>
                <a:lnTo>
                  <a:pt x="0" y="0"/>
                </a:lnTo>
                <a:close/>
              </a:path>
            </a:pathLst>
          </a:custGeom>
          <a:blipFill>
            <a:blip r:embed="rId2"/>
            <a:stretch>
              <a:fillRect l="-507" t="0" r="-58" b="0"/>
            </a:stretch>
          </a:blipFill>
        </p:spPr>
      </p:sp>
      <p:sp>
        <p:nvSpPr>
          <p:cNvPr name="TextBox 3" id="3"/>
          <p:cNvSpPr txBox="true"/>
          <p:nvPr/>
        </p:nvSpPr>
        <p:spPr>
          <a:xfrm rot="0">
            <a:off x="1354124" y="5317998"/>
            <a:ext cx="9164803" cy="3940302"/>
          </a:xfrm>
          <a:prstGeom prst="rect">
            <a:avLst/>
          </a:prstGeom>
        </p:spPr>
        <p:txBody>
          <a:bodyPr anchor="t" rtlCol="false" tIns="0" lIns="0" bIns="0" rIns="0">
            <a:spAutoFit/>
          </a:bodyPr>
          <a:lstStyle/>
          <a:p>
            <a:pPr algn="l">
              <a:lnSpc>
                <a:spcPts val="3504"/>
              </a:lnSpc>
            </a:pPr>
            <a:r>
              <a:rPr lang="en-US" sz="2400" spc="26">
                <a:solidFill>
                  <a:srgbClr val="FFFFFF"/>
                </a:solidFill>
                <a:latin typeface="Arimo"/>
                <a:ea typeface="Arimo"/>
                <a:cs typeface="Arimo"/>
                <a:sym typeface="Arimo"/>
              </a:rPr>
              <a:t>D</a:t>
            </a:r>
            <a:r>
              <a:rPr lang="en-US" sz="2400" spc="26">
                <a:solidFill>
                  <a:srgbClr val="FFFFFF"/>
                </a:solidFill>
                <a:latin typeface="Arimo"/>
                <a:ea typeface="Arimo"/>
                <a:cs typeface="Arimo"/>
                <a:sym typeface="Arimo"/>
              </a:rPr>
              <a:t>it werk ontstond na de dood van zijn dochter Liesje, geboren met spina bifida. Zij kreeg van bij haar geboorte niet de zorg waar ze recht op had en stierf toen ze elf was aan een medische fout.</a:t>
            </a:r>
          </a:p>
          <a:p>
            <a:pPr algn="l">
              <a:lnSpc>
                <a:spcPts val="3504"/>
              </a:lnSpc>
            </a:pPr>
            <a:r>
              <a:rPr lang="en-US" sz="2400" spc="26">
                <a:solidFill>
                  <a:srgbClr val="FFFFFF"/>
                </a:solidFill>
                <a:latin typeface="Arimo"/>
                <a:ea typeface="Arimo"/>
                <a:cs typeface="Arimo"/>
                <a:sym typeface="Arimo"/>
              </a:rPr>
              <a:t>Sindsdien weigert Mertens weg te kijken. Covers werd zijn dagelijkse gebaar naar verandering. Wat kinderen zoals Liesje vandaag in Europa wel ontvangen — chirurgie, nabijheid, waardige zorg — gunt hij elk kind, ook daar waar oorlog, armoede of uitsluiting zorg onmogelijk maken.</a:t>
            </a:r>
          </a:p>
          <a:p>
            <a:pPr algn="l">
              <a:lnSpc>
                <a:spcPts val="3504"/>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B2A892"/>
        </a:solidFill>
      </p:bgPr>
    </p:bg>
    <p:spTree>
      <p:nvGrpSpPr>
        <p:cNvPr id="1" name=""/>
        <p:cNvGrpSpPr/>
        <p:nvPr/>
      </p:nvGrpSpPr>
      <p:grpSpPr>
        <a:xfrm>
          <a:off x="0" y="0"/>
          <a:ext cx="0" cy="0"/>
          <a:chOff x="0" y="0"/>
          <a:chExt cx="0" cy="0"/>
        </a:xfrm>
      </p:grpSpPr>
      <p:sp>
        <p:nvSpPr>
          <p:cNvPr name="Freeform 2" id="2"/>
          <p:cNvSpPr/>
          <p:nvPr/>
        </p:nvSpPr>
        <p:spPr>
          <a:xfrm flipH="false" flipV="false" rot="0">
            <a:off x="10989889" y="0"/>
            <a:ext cx="7298111" cy="10287000"/>
          </a:xfrm>
          <a:custGeom>
            <a:avLst/>
            <a:gdLst/>
            <a:ahLst/>
            <a:cxnLst/>
            <a:rect r="r" b="b" t="t" l="l"/>
            <a:pathLst>
              <a:path h="10287000" w="7298111">
                <a:moveTo>
                  <a:pt x="0" y="0"/>
                </a:moveTo>
                <a:lnTo>
                  <a:pt x="7298111" y="0"/>
                </a:lnTo>
                <a:lnTo>
                  <a:pt x="7298111"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028700" y="7926857"/>
            <a:ext cx="9200750" cy="1331443"/>
          </a:xfrm>
          <a:prstGeom prst="rect">
            <a:avLst/>
          </a:prstGeom>
        </p:spPr>
        <p:txBody>
          <a:bodyPr anchor="t" rtlCol="false" tIns="0" lIns="0" bIns="0" rIns="0">
            <a:spAutoFit/>
          </a:bodyPr>
          <a:lstStyle/>
          <a:p>
            <a:pPr algn="l">
              <a:lnSpc>
                <a:spcPts val="3571"/>
              </a:lnSpc>
            </a:pPr>
            <a:r>
              <a:rPr lang="en-US" sz="2400" spc="24">
                <a:solidFill>
                  <a:srgbClr val="000000"/>
                </a:solidFill>
                <a:latin typeface="Arimo"/>
                <a:ea typeface="Arimo"/>
                <a:cs typeface="Arimo"/>
                <a:sym typeface="Arimo"/>
              </a:rPr>
              <a:t>Merten</a:t>
            </a:r>
            <a:r>
              <a:rPr lang="en-US" sz="2400" spc="24">
                <a:solidFill>
                  <a:srgbClr val="000000"/>
                </a:solidFill>
                <a:latin typeface="Arimo"/>
                <a:ea typeface="Arimo"/>
                <a:cs typeface="Arimo"/>
                <a:sym typeface="Arimo"/>
              </a:rPr>
              <a:t>s zet zijn Covers op de kunstmarkt, waarbij zijn aandeel van de opbrengst integraal naar Child-Help gaat, de organisatie die hij in Liesjes naam oprichtte.</a:t>
            </a:r>
          </a:p>
        </p:txBody>
      </p:sp>
      <p:sp>
        <p:nvSpPr>
          <p:cNvPr name="TextBox 4" id="4"/>
          <p:cNvSpPr txBox="true"/>
          <p:nvPr/>
        </p:nvSpPr>
        <p:spPr>
          <a:xfrm rot="0">
            <a:off x="448847" y="513950"/>
            <a:ext cx="10541042" cy="665683"/>
          </a:xfrm>
          <a:prstGeom prst="rect">
            <a:avLst/>
          </a:prstGeom>
        </p:spPr>
        <p:txBody>
          <a:bodyPr anchor="t" rtlCol="false" tIns="0" lIns="0" bIns="0" rIns="0">
            <a:spAutoFit/>
          </a:bodyPr>
          <a:lstStyle/>
          <a:p>
            <a:pPr algn="l">
              <a:lnSpc>
                <a:spcPts val="5308"/>
              </a:lnSpc>
            </a:pPr>
            <a:r>
              <a:rPr lang="en-US" b="true" sz="3792" spc="758">
                <a:solidFill>
                  <a:srgbClr val="000000"/>
                </a:solidFill>
                <a:latin typeface="Arimo Bold"/>
                <a:ea typeface="Arimo Bold"/>
                <a:cs typeface="Arimo Bold"/>
                <a:sym typeface="Arimo Bold"/>
              </a:rPr>
              <a:t>Kuns</a:t>
            </a:r>
            <a:r>
              <a:rPr lang="en-US" b="true" sz="3792" spc="758">
                <a:solidFill>
                  <a:srgbClr val="000000"/>
                </a:solidFill>
                <a:latin typeface="Arimo Bold"/>
                <a:ea typeface="Arimo Bold"/>
                <a:cs typeface="Arimo Bold"/>
                <a:sym typeface="Arimo Bold"/>
              </a:rPr>
              <a:t>t als daad, als engagement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8663D"/>
        </a:solidFill>
      </p:bgPr>
    </p:bg>
    <p:spTree>
      <p:nvGrpSpPr>
        <p:cNvPr id="1" name=""/>
        <p:cNvGrpSpPr/>
        <p:nvPr/>
      </p:nvGrpSpPr>
      <p:grpSpPr>
        <a:xfrm>
          <a:off x="0" y="0"/>
          <a:ext cx="0" cy="0"/>
          <a:chOff x="0" y="0"/>
          <a:chExt cx="0" cy="0"/>
        </a:xfrm>
      </p:grpSpPr>
      <p:sp>
        <p:nvSpPr>
          <p:cNvPr name="TextBox 2" id="2"/>
          <p:cNvSpPr txBox="true"/>
          <p:nvPr/>
        </p:nvSpPr>
        <p:spPr>
          <a:xfrm rot="0">
            <a:off x="1191412" y="2975610"/>
            <a:ext cx="10291712" cy="6282690"/>
          </a:xfrm>
          <a:prstGeom prst="rect">
            <a:avLst/>
          </a:prstGeom>
        </p:spPr>
        <p:txBody>
          <a:bodyPr anchor="t" rtlCol="false" tIns="0" lIns="0" bIns="0" rIns="0">
            <a:spAutoFit/>
          </a:bodyPr>
          <a:lstStyle/>
          <a:p>
            <a:pPr algn="l">
              <a:lnSpc>
                <a:spcPts val="3359"/>
              </a:lnSpc>
              <a:spcBef>
                <a:spcPct val="0"/>
              </a:spcBef>
            </a:pPr>
            <a:r>
              <a:rPr lang="en-US" sz="2400" spc="480">
                <a:solidFill>
                  <a:srgbClr val="FFFFFF"/>
                </a:solidFill>
                <a:latin typeface="Arimo"/>
                <a:ea typeface="Arimo"/>
                <a:cs typeface="Arimo"/>
                <a:sym typeface="Arimo"/>
              </a:rPr>
              <a:t>Op 3 december </a:t>
            </a:r>
            <a:r>
              <a:rPr lang="en-US" sz="2400" spc="480">
                <a:solidFill>
                  <a:srgbClr val="FFFFFF"/>
                </a:solidFill>
                <a:latin typeface="Arimo"/>
                <a:ea typeface="Arimo"/>
                <a:cs typeface="Arimo"/>
                <a:sym typeface="Arimo"/>
              </a:rPr>
              <a:t>2025,Internationale dag van personen met een handicap, vieren Child-Help International en de Tanzaniaanse zelfhulpgroep in Moshi de opening van het zestiende Huis van de Hoop én de start van SHARE, het wereldwijde kenniscentrum voor toegankelijke zorg.</a:t>
            </a:r>
          </a:p>
          <a:p>
            <a:pPr algn="l">
              <a:lnSpc>
                <a:spcPts val="3359"/>
              </a:lnSpc>
              <a:spcBef>
                <a:spcPct val="0"/>
              </a:spcBef>
            </a:pPr>
          </a:p>
          <a:p>
            <a:pPr algn="l">
              <a:lnSpc>
                <a:spcPts val="3359"/>
              </a:lnSpc>
              <a:spcBef>
                <a:spcPct val="0"/>
              </a:spcBef>
            </a:pPr>
            <a:r>
              <a:rPr lang="en-US" sz="2400" spc="480">
                <a:solidFill>
                  <a:srgbClr val="FFFFFF"/>
                </a:solidFill>
                <a:latin typeface="Arimo"/>
                <a:ea typeface="Arimo"/>
                <a:cs typeface="Arimo"/>
                <a:sym typeface="Arimo"/>
              </a:rPr>
              <a:t>Ter gelegenheid daarvan lanceren we het project Covers for the World. Pierre Mertens werkt er samen met Tanzaniaanse kunstenaars aan een muurschildering, aan een gezamenlijke bewerking van Picasso’s Les Demoiselles d’Avignon,</a:t>
            </a:r>
          </a:p>
          <a:p>
            <a:pPr algn="l">
              <a:lnSpc>
                <a:spcPts val="3359"/>
              </a:lnSpc>
              <a:spcBef>
                <a:spcPct val="0"/>
              </a:spcBef>
            </a:pPr>
            <a:r>
              <a:rPr lang="en-US" sz="2400" spc="480">
                <a:solidFill>
                  <a:srgbClr val="FFFFFF"/>
                </a:solidFill>
                <a:latin typeface="Arimo"/>
                <a:ea typeface="Arimo"/>
                <a:cs typeface="Arimo"/>
                <a:sym typeface="Arimo"/>
              </a:rPr>
              <a:t> presenteert een dertiende werk in de reeks Loving Care en organiseert een creatief moment met kinderen met spina bifida.</a:t>
            </a:r>
          </a:p>
        </p:txBody>
      </p:sp>
      <p:sp>
        <p:nvSpPr>
          <p:cNvPr name="Freeform 3" id="3"/>
          <p:cNvSpPr/>
          <p:nvPr/>
        </p:nvSpPr>
        <p:spPr>
          <a:xfrm flipH="false" flipV="false" rot="0">
            <a:off x="11834357" y="0"/>
            <a:ext cx="7055393" cy="10287000"/>
          </a:xfrm>
          <a:custGeom>
            <a:avLst/>
            <a:gdLst/>
            <a:ahLst/>
            <a:cxnLst/>
            <a:rect r="r" b="b" t="t" l="l"/>
            <a:pathLst>
              <a:path h="10287000" w="7055393">
                <a:moveTo>
                  <a:pt x="0" y="0"/>
                </a:moveTo>
                <a:lnTo>
                  <a:pt x="7055393" y="0"/>
                </a:lnTo>
                <a:lnTo>
                  <a:pt x="7055393" y="10287000"/>
                </a:lnTo>
                <a:lnTo>
                  <a:pt x="0" y="10287000"/>
                </a:lnTo>
                <a:lnTo>
                  <a:pt x="0" y="0"/>
                </a:lnTo>
                <a:close/>
              </a:path>
            </a:pathLst>
          </a:custGeom>
          <a:blipFill>
            <a:blip r:embed="rId2"/>
            <a:stretch>
              <a:fillRect l="0" t="0" r="0" b="0"/>
            </a:stretch>
          </a:blipFill>
        </p:spPr>
      </p:sp>
      <p:sp>
        <p:nvSpPr>
          <p:cNvPr name="TextBox 4" id="4"/>
          <p:cNvSpPr txBox="true"/>
          <p:nvPr/>
        </p:nvSpPr>
        <p:spPr>
          <a:xfrm rot="0">
            <a:off x="1028700" y="942975"/>
            <a:ext cx="10291712" cy="599593"/>
          </a:xfrm>
          <a:prstGeom prst="rect">
            <a:avLst/>
          </a:prstGeom>
        </p:spPr>
        <p:txBody>
          <a:bodyPr anchor="t" rtlCol="false" tIns="0" lIns="0" bIns="0" rIns="0">
            <a:spAutoFit/>
          </a:bodyPr>
          <a:lstStyle/>
          <a:p>
            <a:pPr algn="l">
              <a:lnSpc>
                <a:spcPts val="4748"/>
              </a:lnSpc>
            </a:pPr>
            <a:r>
              <a:rPr lang="en-US" b="true" sz="3392" spc="678">
                <a:solidFill>
                  <a:srgbClr val="FFFFFF"/>
                </a:solidFill>
                <a:latin typeface="Arimo Bold"/>
                <a:ea typeface="Arimo Bold"/>
                <a:cs typeface="Arimo Bold"/>
                <a:sym typeface="Arimo Bold"/>
              </a:rPr>
              <a:t>L</a:t>
            </a:r>
            <a:r>
              <a:rPr lang="en-US" b="true" sz="3392" spc="678">
                <a:solidFill>
                  <a:srgbClr val="FFFFFF"/>
                </a:solidFill>
                <a:latin typeface="Arimo Bold"/>
                <a:ea typeface="Arimo Bold"/>
                <a:cs typeface="Arimo Bold"/>
                <a:sym typeface="Arimo Bold"/>
              </a:rPr>
              <a:t>ancering van Covers for the World</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A29588"/>
        </a:solidFill>
      </p:bgPr>
    </p:bg>
    <p:spTree>
      <p:nvGrpSpPr>
        <p:cNvPr id="1" name=""/>
        <p:cNvGrpSpPr/>
        <p:nvPr/>
      </p:nvGrpSpPr>
      <p:grpSpPr>
        <a:xfrm>
          <a:off x="0" y="0"/>
          <a:ext cx="0" cy="0"/>
          <a:chOff x="0" y="0"/>
          <a:chExt cx="0" cy="0"/>
        </a:xfrm>
      </p:grpSpPr>
      <p:sp>
        <p:nvSpPr>
          <p:cNvPr name="Freeform 2" id="2"/>
          <p:cNvSpPr/>
          <p:nvPr/>
        </p:nvSpPr>
        <p:spPr>
          <a:xfrm flipH="false" flipV="false" rot="0">
            <a:off x="10572750" y="0"/>
            <a:ext cx="7715250" cy="10287000"/>
          </a:xfrm>
          <a:custGeom>
            <a:avLst/>
            <a:gdLst/>
            <a:ahLst/>
            <a:cxnLst/>
            <a:rect r="r" b="b" t="t" l="l"/>
            <a:pathLst>
              <a:path h="10287000" w="7715250">
                <a:moveTo>
                  <a:pt x="0" y="0"/>
                </a:moveTo>
                <a:lnTo>
                  <a:pt x="7715250" y="0"/>
                </a:lnTo>
                <a:lnTo>
                  <a:pt x="771525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786905" y="3180209"/>
            <a:ext cx="9548416" cy="6702933"/>
          </a:xfrm>
          <a:prstGeom prst="rect">
            <a:avLst/>
          </a:prstGeom>
        </p:spPr>
        <p:txBody>
          <a:bodyPr anchor="t" rtlCol="false" tIns="0" lIns="0" bIns="0" rIns="0">
            <a:spAutoFit/>
          </a:bodyPr>
          <a:lstStyle/>
          <a:p>
            <a:pPr algn="l">
              <a:lnSpc>
                <a:spcPts val="3576"/>
              </a:lnSpc>
            </a:pPr>
            <a:r>
              <a:rPr lang="en-US" sz="2400" spc="26">
                <a:solidFill>
                  <a:srgbClr val="FFFFFF"/>
                </a:solidFill>
                <a:latin typeface="Arimo"/>
                <a:ea typeface="Arimo"/>
                <a:cs typeface="Arimo"/>
                <a:sym typeface="Arimo"/>
              </a:rPr>
              <a:t>Pierre Mertens en </a:t>
            </a:r>
            <a:r>
              <a:rPr lang="en-US" sz="2400" spc="26">
                <a:solidFill>
                  <a:srgbClr val="FFFFFF"/>
                </a:solidFill>
                <a:latin typeface="Arimo"/>
                <a:ea typeface="Arimo"/>
                <a:cs typeface="Arimo"/>
                <a:sym typeface="Arimo"/>
              </a:rPr>
              <a:t>Edith Doove werken sinds 2020 samen, toen zij samen Loving Care cureerden: een reeks met portretten van kinderen met onbehandelde hydrocefalie. In 2023 presenteerde zij de reeks opnieuw op het Kunstenfestival Watou.</a:t>
            </a:r>
          </a:p>
          <a:p>
            <a:pPr algn="l">
              <a:lnSpc>
                <a:spcPts val="3576"/>
              </a:lnSpc>
            </a:pPr>
          </a:p>
          <a:p>
            <a:pPr algn="l">
              <a:lnSpc>
                <a:spcPts val="3576"/>
              </a:lnSpc>
            </a:pPr>
            <a:r>
              <a:rPr lang="en-US" sz="2400" spc="26">
                <a:solidFill>
                  <a:srgbClr val="FFFFFF"/>
                </a:solidFill>
                <a:latin typeface="Arimo"/>
                <a:ea typeface="Arimo"/>
                <a:cs typeface="Arimo"/>
                <a:sym typeface="Arimo"/>
              </a:rPr>
              <a:t>De reeks is gebaseerd op foto’s die Filippijnse moeders op Facebook plaatsen — intieme moment opnamen van hun kinderen met onbehandelde hydrocefalie. Hoewel de vergrote hoofden visueel confronterend zijn, benadert Mertens elk portret vanuit de blik van moederliefde. </a:t>
            </a:r>
          </a:p>
          <a:p>
            <a:pPr algn="l">
              <a:lnSpc>
                <a:spcPts val="3576"/>
              </a:lnSpc>
            </a:pPr>
          </a:p>
          <a:p>
            <a:pPr algn="l">
              <a:lnSpc>
                <a:spcPts val="3576"/>
              </a:lnSpc>
            </a:pPr>
            <a:r>
              <a:rPr lang="en-US" sz="2400" spc="26">
                <a:solidFill>
                  <a:srgbClr val="FFFFFF"/>
                </a:solidFill>
                <a:latin typeface="Arimo"/>
                <a:ea typeface="Arimo"/>
                <a:cs typeface="Arimo"/>
                <a:sym typeface="Arimo"/>
              </a:rPr>
              <a:t>Hij vertaalt deze diep persoonlijke beelden naar groot formaat schilderijen (2 m x 1,5 m) en maakt van de snapshots stille getuigenissen van zorg en waardigheid.</a:t>
            </a:r>
          </a:p>
          <a:p>
            <a:pPr algn="l">
              <a:lnSpc>
                <a:spcPts val="3576"/>
              </a:lnSpc>
            </a:pPr>
          </a:p>
        </p:txBody>
      </p:sp>
      <p:sp>
        <p:nvSpPr>
          <p:cNvPr name="TextBox 4" id="4"/>
          <p:cNvSpPr txBox="true"/>
          <p:nvPr/>
        </p:nvSpPr>
        <p:spPr>
          <a:xfrm rot="0">
            <a:off x="786905" y="933450"/>
            <a:ext cx="4536780" cy="665683"/>
          </a:xfrm>
          <a:prstGeom prst="rect">
            <a:avLst/>
          </a:prstGeom>
        </p:spPr>
        <p:txBody>
          <a:bodyPr anchor="t" rtlCol="false" tIns="0" lIns="0" bIns="0" rIns="0">
            <a:spAutoFit/>
          </a:bodyPr>
          <a:lstStyle/>
          <a:p>
            <a:pPr algn="l">
              <a:lnSpc>
                <a:spcPts val="5308"/>
              </a:lnSpc>
            </a:pPr>
            <a:r>
              <a:rPr lang="en-US" b="true" sz="3792" spc="758">
                <a:solidFill>
                  <a:srgbClr val="FFFFFF"/>
                </a:solidFill>
                <a:latin typeface="Arimo Bold"/>
                <a:ea typeface="Arimo Bold"/>
                <a:cs typeface="Arimo Bold"/>
                <a:sym typeface="Arimo Bold"/>
              </a:rPr>
              <a:t>Loving Care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DAGyXHxNUCs</dc:identifier>
  <dcterms:modified xsi:type="dcterms:W3CDTF">2011-08-01T06:04:30Z</dcterms:modified>
  <cp:revision>1</cp:revision>
  <dc:title>COVERS_Portfolio_NL.pdf</dc:title>
</cp:coreProperties>
</file>